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1"/>
  </p:notesMasterIdLst>
  <p:handoutMasterIdLst>
    <p:handoutMasterId r:id="rId82"/>
  </p:handoutMasterIdLst>
  <p:sldIdLst>
    <p:sldId id="340" r:id="rId2"/>
    <p:sldId id="450"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3" r:id="rId21"/>
    <p:sldId id="414" r:id="rId22"/>
    <p:sldId id="415" r:id="rId23"/>
    <p:sldId id="416" r:id="rId24"/>
    <p:sldId id="417" r:id="rId25"/>
    <p:sldId id="465" r:id="rId26"/>
    <p:sldId id="466" r:id="rId27"/>
    <p:sldId id="467" r:id="rId28"/>
    <p:sldId id="468" r:id="rId29"/>
    <p:sldId id="418" r:id="rId30"/>
    <p:sldId id="419" r:id="rId31"/>
    <p:sldId id="420" r:id="rId32"/>
    <p:sldId id="451" r:id="rId33"/>
    <p:sldId id="421" r:id="rId34"/>
    <p:sldId id="422" r:id="rId35"/>
    <p:sldId id="423" r:id="rId36"/>
    <p:sldId id="425" r:id="rId37"/>
    <p:sldId id="424" r:id="rId38"/>
    <p:sldId id="427" r:id="rId39"/>
    <p:sldId id="426" r:id="rId40"/>
    <p:sldId id="428" r:id="rId41"/>
    <p:sldId id="429" r:id="rId42"/>
    <p:sldId id="430" r:id="rId43"/>
    <p:sldId id="461" r:id="rId44"/>
    <p:sldId id="462" r:id="rId45"/>
    <p:sldId id="463" r:id="rId46"/>
    <p:sldId id="431" r:id="rId47"/>
    <p:sldId id="432" r:id="rId48"/>
    <p:sldId id="433" r:id="rId49"/>
    <p:sldId id="434" r:id="rId50"/>
    <p:sldId id="435" r:id="rId51"/>
    <p:sldId id="454" r:id="rId52"/>
    <p:sldId id="458" r:id="rId53"/>
    <p:sldId id="455" r:id="rId54"/>
    <p:sldId id="456" r:id="rId55"/>
    <p:sldId id="457" r:id="rId56"/>
    <p:sldId id="436" r:id="rId57"/>
    <p:sldId id="437" r:id="rId58"/>
    <p:sldId id="452" r:id="rId59"/>
    <p:sldId id="469" r:id="rId60"/>
    <p:sldId id="439" r:id="rId61"/>
    <p:sldId id="440" r:id="rId62"/>
    <p:sldId id="441" r:id="rId63"/>
    <p:sldId id="474" r:id="rId64"/>
    <p:sldId id="443" r:id="rId65"/>
    <p:sldId id="444" r:id="rId66"/>
    <p:sldId id="446" r:id="rId67"/>
    <p:sldId id="445" r:id="rId68"/>
    <p:sldId id="448" r:id="rId69"/>
    <p:sldId id="475" r:id="rId70"/>
    <p:sldId id="473" r:id="rId71"/>
    <p:sldId id="470" r:id="rId72"/>
    <p:sldId id="471" r:id="rId73"/>
    <p:sldId id="472" r:id="rId74"/>
    <p:sldId id="442" r:id="rId75"/>
    <p:sldId id="476" r:id="rId76"/>
    <p:sldId id="447" r:id="rId77"/>
    <p:sldId id="310" r:id="rId78"/>
    <p:sldId id="265" r:id="rId79"/>
    <p:sldId id="339" r:id="rId80"/>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63" autoAdjust="0"/>
    <p:restoredTop sz="96943" autoAdjust="0"/>
  </p:normalViewPr>
  <p:slideViewPr>
    <p:cSldViewPr snapToGrid="0" showGuides="1">
      <p:cViewPr varScale="1">
        <p:scale>
          <a:sx n="120" d="100"/>
          <a:sy n="120" d="100"/>
        </p:scale>
        <p:origin x="1014" y="90"/>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79</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38</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56</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66</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77</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78</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2016 SAP AG or an SAP affiliate company. </a:t>
            </a:r>
            <a:br>
              <a:rPr lang="en-US" sz="2400" b="1" kern="1200" noProof="0" dirty="0">
                <a:solidFill>
                  <a:schemeClr val="accent2"/>
                </a:solidFill>
                <a:latin typeface="+mj-lt"/>
                <a:ea typeface="+mj-ea"/>
                <a:cs typeface="+mj-cs"/>
              </a:rPr>
            </a:br>
            <a:r>
              <a:rPr lang="en-US" sz="2400" b="1" kern="1200" noProof="0" dirty="0">
                <a:solidFill>
                  <a:schemeClr val="accent2"/>
                </a:solidFill>
                <a:latin typeface="+mj-lt"/>
                <a:ea typeface="+mj-ea"/>
                <a:cs typeface="+mj-cs"/>
              </a:rPr>
              <a:t>All rights reserved.</a:t>
            </a:r>
            <a:endParaRPr lang="de-DE" sz="2400" b="1" kern="1200" noProof="0" dirty="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Please see </a:t>
            </a:r>
            <a:r>
              <a:rPr lang="en-US" sz="1000" kern="1200" noProof="1">
                <a:solidFill>
                  <a:schemeClr val="tx1"/>
                </a:solidFill>
                <a:latin typeface="Arial"/>
                <a:ea typeface="MS PGothic" pitchFamily="34" charset="-128"/>
                <a:cs typeface="+mn-cs"/>
                <a:hlinkClick r:id="rId2"/>
              </a:rPr>
              <a:t>http://www.sap.com/corporate-en/legal/copyright/index.epx#trademark</a:t>
            </a:r>
            <a:r>
              <a:rPr lang="en-US" sz="1000" kern="1200" noProof="1">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a:solidFill>
                  <a:schemeClr val="accent2"/>
                </a:solidFill>
                <a:latin typeface="+mj-lt"/>
                <a:ea typeface="+mj-ea"/>
                <a:cs typeface="+mj-cs"/>
              </a:rPr>
              <a:t>© </a:t>
            </a:r>
            <a:r>
              <a:rPr lang="de-DE" sz="2400" b="1" kern="1200" noProof="0" dirty="0">
                <a:solidFill>
                  <a:schemeClr val="accent2"/>
                </a:solidFill>
                <a:latin typeface="+mj-lt"/>
                <a:ea typeface="+mj-ea"/>
                <a:cs typeface="+mj-cs"/>
              </a:rPr>
              <a:t>2016 SAP AG oder ein SAP-Konzernunternehmen. </a:t>
            </a:r>
            <a:br>
              <a:rPr lang="de-DE" sz="2400" b="1" kern="1200" noProof="0" dirty="0">
                <a:solidFill>
                  <a:schemeClr val="accent2"/>
                </a:solidFill>
                <a:latin typeface="+mj-lt"/>
                <a:ea typeface="+mj-ea"/>
                <a:cs typeface="+mj-cs"/>
              </a:rPr>
            </a:br>
            <a:r>
              <a:rPr lang="de-DE" sz="2400" b="1" kern="1200" noProof="0" dirty="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a:solidFill>
                  <a:schemeClr val="tx1"/>
                </a:solidFill>
                <a:latin typeface="Arial"/>
                <a:ea typeface="MS PGothic" pitchFamily="34" charset="-128"/>
                <a:cs typeface="+mn-cs"/>
                <a:hlinkClick r:id="rId2"/>
              </a:rPr>
              <a:t>http://www.sap.com/corporate-en/legal/copyright/index.epx#trademark</a:t>
            </a:r>
            <a:r>
              <a:rPr lang="de-DE" sz="1000" kern="1200" noProof="1">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89.png"/><Relationship Id="rId1" Type="http://schemas.openxmlformats.org/officeDocument/2006/relationships/slideLayout" Target="../slideLayouts/slideLayout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8.xml"/><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5.png"/><Relationship Id="rId1" Type="http://schemas.openxmlformats.org/officeDocument/2006/relationships/slideLayout" Target="../slideLayouts/slideLayout8.xml"/><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8.xml"/><Relationship Id="rId5" Type="http://schemas.openxmlformats.org/officeDocument/2006/relationships/image" Target="../media/image122.png"/><Relationship Id="rId4" Type="http://schemas.openxmlformats.org/officeDocument/2006/relationships/image" Target="../media/image121.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8.xml"/><Relationship Id="rId4" Type="http://schemas.openxmlformats.org/officeDocument/2006/relationships/image" Target="../media/image128.png"/></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emf"/><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8.xml"/><Relationship Id="rId4" Type="http://schemas.openxmlformats.org/officeDocument/2006/relationships/image" Target="../media/image139.png"/></Relationships>
</file>

<file path=ppt/slides/_rels/slide6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8.xml"/><Relationship Id="rId5" Type="http://schemas.openxmlformats.org/officeDocument/2006/relationships/image" Target="../media/image135.png"/><Relationship Id="rId4" Type="http://schemas.openxmlformats.org/officeDocument/2006/relationships/image" Target="../media/image144.png"/></Relationships>
</file>

<file path=ppt/slides/_rels/slide6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35.png"/><Relationship Id="rId1" Type="http://schemas.openxmlformats.org/officeDocument/2006/relationships/slideLayout" Target="../slideLayouts/slideLayout8.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64.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53.png"/><Relationship Id="rId2" Type="http://schemas.openxmlformats.org/officeDocument/2006/relationships/image" Target="../media/image149.png"/><Relationship Id="rId1" Type="http://schemas.openxmlformats.org/officeDocument/2006/relationships/slideLayout" Target="../slideLayouts/slideLayout8.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6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8.xml"/><Relationship Id="rId4" Type="http://schemas.openxmlformats.org/officeDocument/2006/relationships/image" Target="../media/image156.png"/></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8.xml"/><Relationship Id="rId5" Type="http://schemas.openxmlformats.org/officeDocument/2006/relationships/image" Target="../media/image160.png"/><Relationship Id="rId4" Type="http://schemas.openxmlformats.org/officeDocument/2006/relationships/image" Target="../media/image159.png"/></Relationships>
</file>

<file path=ppt/slides/_rels/slide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8.xml"/><Relationship Id="rId5" Type="http://schemas.openxmlformats.org/officeDocument/2006/relationships/image" Target="../media/image164.png"/><Relationship Id="rId4" Type="http://schemas.openxmlformats.org/officeDocument/2006/relationships/image" Target="../media/image16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8.xml"/><Relationship Id="rId5" Type="http://schemas.openxmlformats.org/officeDocument/2006/relationships/image" Target="../media/image168.png"/><Relationship Id="rId4" Type="http://schemas.openxmlformats.org/officeDocument/2006/relationships/image" Target="../media/image167.png"/></Relationships>
</file>

<file path=ppt/slides/_rels/slide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8.xml"/><Relationship Id="rId4" Type="http://schemas.openxmlformats.org/officeDocument/2006/relationships/image" Target="../media/image171.png"/></Relationships>
</file>

<file path=ppt/slides/_rels/slide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9.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73.png"/><Relationship Id="rId1" Type="http://schemas.openxmlformats.org/officeDocument/2006/relationships/slideLayout" Target="../slideLayouts/slideLayout8.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7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8.xml"/><Relationship Id="rId4" Type="http://schemas.openxmlformats.org/officeDocument/2006/relationships/image" Target="../media/image17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9.png"/><Relationship Id="rId4" Type="http://schemas.openxmlformats.org/officeDocument/2006/relationships/image" Target="../media/image178.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SAP Sailing Analytics</a:t>
            </a:r>
          </a:p>
        </p:txBody>
      </p:sp>
      <p:sp>
        <p:nvSpPr>
          <p:cNvPr id="3" name="Subtitle 2"/>
          <p:cNvSpPr>
            <a:spLocks noGrp="1"/>
          </p:cNvSpPr>
          <p:nvPr>
            <p:ph type="subTitle" idx="1"/>
          </p:nvPr>
        </p:nvSpPr>
        <p:spPr>
          <a:xfrm>
            <a:off x="414000" y="1195070"/>
            <a:ext cx="6840000" cy="492443"/>
          </a:xfrm>
        </p:spPr>
        <p:txBody>
          <a:bodyPr/>
          <a:lstStyle/>
          <a:p>
            <a:r>
              <a:rPr lang="en-US" dirty="0"/>
              <a:t>Introduction to System Operations</a:t>
            </a:r>
          </a:p>
          <a:p>
            <a:r>
              <a:rPr lang="en-US" dirty="0"/>
              <a:t>Axel Uhl, Global Sponsorships</a:t>
            </a:r>
          </a:p>
          <a:p>
            <a:r>
              <a:rPr lang="en-US" dirty="0"/>
              <a:t>January, 2016</a:t>
            </a:r>
          </a:p>
        </p:txBody>
      </p:sp>
      <p:sp>
        <p:nvSpPr>
          <p:cNvPr id="4" name="TextBox 3"/>
          <p:cNvSpPr txBox="1"/>
          <p:nvPr/>
        </p:nvSpPr>
        <p:spPr>
          <a:xfrm>
            <a:off x="14351000" y="12700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a:t>How Does It Work?</a:t>
            </a:r>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sapsailing.com</a:t>
            </a:r>
            <a:endParaRPr lang="en-US" sz="1800" kern="0" dirty="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Sail </a:t>
            </a:r>
            <a:r>
              <a:rPr lang="en-US" sz="1800" kern="0" dirty="0" err="1">
                <a:ea typeface="Arial Unicode MS" pitchFamily="34" charset="-128"/>
                <a:cs typeface="Arial Unicode MS" pitchFamily="34" charset="-128"/>
              </a:rPr>
              <a:t>InSight</a:t>
            </a:r>
            <a:r>
              <a:rPr lang="en-US" sz="1800" kern="0" dirty="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WindBot</a:t>
            </a:r>
            <a:endParaRPr lang="en-US" sz="1800" kern="0" dirty="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Race</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Manager</a:t>
            </a:r>
            <a:r>
              <a:rPr lang="en-US" kern="0" dirty="0">
                <a:ea typeface="Arial Unicode MS" pitchFamily="34" charset="-128"/>
                <a:cs typeface="Arial Unicode MS" pitchFamily="34" charset="-128"/>
              </a:rPr>
              <a:t> App</a:t>
            </a:r>
            <a:endParaRPr lang="en-US" sz="1800" kern="0" dirty="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Event Set-Up</a:t>
            </a:r>
          </a:p>
        </p:txBody>
      </p:sp>
      <p:sp>
        <p:nvSpPr>
          <p:cNvPr id="3" name="Text Placeholder 2"/>
          <p:cNvSpPr>
            <a:spLocks noGrp="1"/>
          </p:cNvSpPr>
          <p:nvPr>
            <p:ph type="body" sz="quarter" idx="10"/>
          </p:nvPr>
        </p:nvSpPr>
        <p:spPr>
          <a:xfrm>
            <a:off x="324001" y="1690687"/>
            <a:ext cx="5346549" cy="4391026"/>
          </a:xfrm>
        </p:spPr>
        <p:txBody>
          <a:bodyPr/>
          <a:lstStyle/>
          <a:p>
            <a:r>
              <a:rPr lang="en-US" dirty="0"/>
              <a:t>Hospitality Program with Spectator Boats</a:t>
            </a:r>
          </a:p>
          <a:p>
            <a:pPr lvl="2"/>
            <a:r>
              <a:rPr lang="en-US" dirty="0"/>
              <a:t>Live Race Analytics shown to spectators on tablets</a:t>
            </a:r>
          </a:p>
          <a:p>
            <a:r>
              <a:rPr lang="en-US" dirty="0"/>
              <a:t>Lounge, Club Facilities</a:t>
            </a:r>
          </a:p>
          <a:p>
            <a:pPr lvl="2"/>
            <a:r>
              <a:rPr lang="en-US" dirty="0"/>
              <a:t>tablets, big screens, projector / canvas</a:t>
            </a:r>
          </a:p>
          <a:p>
            <a:r>
              <a:rPr lang="en-US" dirty="0"/>
              <a:t>On-Shore Viewers</a:t>
            </a:r>
          </a:p>
          <a:p>
            <a:pPr lvl="2"/>
            <a:r>
              <a:rPr lang="en-US" dirty="0"/>
              <a:t>Online live program with scheduled racing times and course areas</a:t>
            </a:r>
          </a:p>
          <a:p>
            <a:pPr lvl="2"/>
            <a:r>
              <a:rPr lang="en-US" dirty="0"/>
              <a:t>Live 2D / 3D Course and Race Visualization on shore</a:t>
            </a:r>
          </a:p>
          <a:p>
            <a:pPr lvl="2"/>
            <a:r>
              <a:rPr lang="en-US" dirty="0"/>
              <a:t>Live Internet streaming with commentary</a:t>
            </a:r>
          </a:p>
          <a:p>
            <a:pPr lvl="2"/>
            <a:r>
              <a:rPr lang="en-US" dirty="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Background</a:t>
            </a:r>
          </a:p>
        </p:txBody>
      </p:sp>
      <p:sp>
        <p:nvSpPr>
          <p:cNvPr id="4" name="Text Placeholder 3"/>
          <p:cNvSpPr>
            <a:spLocks noGrp="1"/>
          </p:cNvSpPr>
          <p:nvPr>
            <p:ph type="body" sz="quarter" idx="11"/>
          </p:nvPr>
        </p:nvSpPr>
        <p:spPr>
          <a:xfrm>
            <a:off x="323999" y="1692000"/>
            <a:ext cx="8469365" cy="4392000"/>
          </a:xfrm>
        </p:spPr>
        <p:txBody>
          <a:bodyPr/>
          <a:lstStyle/>
          <a:p>
            <a:r>
              <a:rPr lang="en-US" dirty="0">
                <a:hlinkClick r:id="rId2"/>
              </a:rPr>
              <a:t>http://www.youtube.com/watch?v=PDYLMWiB0Uw</a:t>
            </a:r>
            <a:endParaRPr lang="en-US" dirty="0"/>
          </a:p>
          <a:p>
            <a:r>
              <a:rPr lang="en-US" dirty="0">
                <a:hlinkClick r:id="rId3"/>
              </a:rPr>
              <a:t>http://www.youtube.com/watch?v=e4pUfNkrOa8</a:t>
            </a:r>
            <a:endParaRPr lang="en-US" dirty="0"/>
          </a:p>
          <a:p>
            <a:r>
              <a:rPr lang="en-US" dirty="0">
                <a:hlinkClick r:id="rId4"/>
              </a:rPr>
              <a:t>http://www.youtube.com/watch?v=w2hclkxZEoY</a:t>
            </a:r>
            <a:endParaRPr lang="en-US" dirty="0"/>
          </a:p>
          <a:p>
            <a:r>
              <a:rPr lang="en-US" dirty="0">
                <a:hlinkClick r:id="rId5"/>
              </a:rPr>
              <a:t>http://www.youtube.com/watch?v=8S2FOSWs_U0</a:t>
            </a:r>
            <a:endParaRPr lang="en-US" dirty="0"/>
          </a:p>
          <a:p>
            <a:r>
              <a:rPr lang="en-US" dirty="0">
                <a:hlinkClick r:id="rId6"/>
              </a:rPr>
              <a:t>http://www.youtube.com/watch?v=BjvSUpv6A4A</a:t>
            </a:r>
            <a:endParaRPr lang="en-US" dirty="0"/>
          </a:p>
          <a:p>
            <a:r>
              <a:rPr lang="en-US" dirty="0" err="1">
                <a:hlinkClick r:id="rId7"/>
              </a:rPr>
              <a:t>https://wiki.wdf.sap.corp/wiki/display/NWI/SAP+Sailing+Program</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solidFill>
                  <a:schemeClr val="bg1">
                    <a:lumMod val="85000"/>
                  </a:schemeClr>
                </a:solidFill>
              </a:rPr>
              <a:t>Using the Race Manager App</a:t>
            </a:r>
          </a:p>
          <a:p>
            <a:pPr lvl="2"/>
            <a:r>
              <a:rPr lang="en-US" dirty="0">
                <a:solidFill>
                  <a:schemeClr val="bg1">
                    <a:lumMod val="85000"/>
                  </a:schemeClr>
                </a:solidFill>
              </a:rPr>
              <a:t>Binding a Device</a:t>
            </a:r>
          </a:p>
          <a:p>
            <a:pPr lvl="2"/>
            <a:r>
              <a:rPr lang="en-US" dirty="0">
                <a:solidFill>
                  <a:schemeClr val="bg1">
                    <a:lumMod val="85000"/>
                  </a:schemeClr>
                </a:solidFill>
              </a:rPr>
              <a:t>Logging On</a:t>
            </a:r>
          </a:p>
          <a:p>
            <a:pPr lvl="2"/>
            <a:r>
              <a:rPr lang="en-US" dirty="0">
                <a:solidFill>
                  <a:schemeClr val="bg1">
                    <a:lumMod val="85000"/>
                  </a:schemeClr>
                </a:solidFill>
              </a:rPr>
              <a:t>Planning and Running a Race</a:t>
            </a:r>
          </a:p>
          <a:p>
            <a:pPr lvl="2"/>
            <a:r>
              <a:rPr lang="en-US" dirty="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hlinkClick r:id="rId2"/>
              </a:rPr>
              <a:t>http://yourserver.sapsailing.com/gwt/AdminConsole.html</a:t>
            </a:r>
            <a:endParaRPr lang="en-US" dirty="0"/>
          </a:p>
          <a:p>
            <a:r>
              <a:rPr lang="en-US" dirty="0"/>
              <a:t>User: admin</a:t>
            </a:r>
          </a:p>
          <a:p>
            <a:r>
              <a:rPr lang="en-US" dirty="0"/>
              <a:t>Password: admin</a:t>
            </a:r>
          </a:p>
          <a:p>
            <a:pPr lvl="1"/>
            <a:r>
              <a:rPr lang="en-US" dirty="0"/>
              <a:t>Shows initial, empty event list</a:t>
            </a:r>
          </a:p>
          <a:p>
            <a:r>
              <a:rPr lang="en-US" dirty="0"/>
              <a:t>Go to </a:t>
            </a:r>
            <a:r>
              <a:rPr lang="en-US" dirty="0" err="1"/>
              <a:t>Advanced</a:t>
            </a:r>
            <a:r>
              <a:rPr lang="en-US" dirty="0" err="1">
                <a:sym typeface="Wingdings" panose="05000000000000000000" pitchFamily="2" charset="2"/>
              </a:rPr>
              <a:t>User</a:t>
            </a:r>
            <a:r>
              <a:rPr lang="en-US" dirty="0">
                <a:sym typeface="Wingdings" panose="05000000000000000000" pitchFamily="2" charset="2"/>
              </a:rPr>
              <a:t> Management</a:t>
            </a:r>
            <a:endParaRPr lang="en-US" dirty="0"/>
          </a:p>
          <a:p>
            <a:endParaRPr lang="en-US" dirty="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Click “Create User”</a:t>
            </a:r>
          </a:p>
          <a:p>
            <a:endParaRPr lang="en-US" dirty="0"/>
          </a:p>
          <a:p>
            <a:endParaRPr lang="en-US" dirty="0"/>
          </a:p>
          <a:p>
            <a:endParaRPr lang="en-US" dirty="0"/>
          </a:p>
          <a:p>
            <a:endParaRPr lang="en-US" dirty="0"/>
          </a:p>
          <a:p>
            <a:r>
              <a:rPr lang="en-US" dirty="0"/>
              <a:t>Enter user details, press OK</a:t>
            </a:r>
          </a:p>
          <a:p>
            <a:pPr lvl="1"/>
            <a:r>
              <a:rPr lang="en-US" dirty="0"/>
              <a:t>User receives validation e-mail</a:t>
            </a:r>
          </a:p>
          <a:p>
            <a:r>
              <a:rPr lang="en-US" dirty="0"/>
              <a:t>Add “admin” role for user</a:t>
            </a:r>
          </a:p>
          <a:p>
            <a:endParaRPr lang="en-US" dirty="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“Events” tab click “Add Event”</a:t>
            </a:r>
          </a:p>
          <a:p>
            <a:endParaRPr lang="en-US" dirty="0"/>
          </a:p>
          <a:p>
            <a:endParaRPr lang="en-US" dirty="0"/>
          </a:p>
          <a:p>
            <a:endParaRPr lang="en-US" dirty="0"/>
          </a:p>
          <a:p>
            <a:endParaRPr lang="en-US" dirty="0"/>
          </a:p>
          <a:p>
            <a:endParaRPr lang="en-US" dirty="0"/>
          </a:p>
          <a:p>
            <a:endParaRPr lang="en-US" dirty="0"/>
          </a:p>
          <a:p>
            <a:br>
              <a:rPr lang="en-US" dirty="0"/>
            </a:br>
            <a:r>
              <a:rPr lang="en-US" dirty="0"/>
              <a:t>Fill in name, description, venue, start and end date</a:t>
            </a:r>
          </a:p>
          <a:p>
            <a:pPr lvl="1"/>
            <a:r>
              <a:rPr lang="en-US" dirty="0"/>
              <a:t>A default course area</a:t>
            </a:r>
          </a:p>
          <a:p>
            <a:r>
              <a:rPr lang="en-US" dirty="0"/>
              <a:t>Press OK to create the event. Choose “Yes” to create</a:t>
            </a:r>
            <a:br>
              <a:rPr lang="en-US" dirty="0"/>
            </a:br>
            <a:r>
              <a:rPr lang="en-US" dirty="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A “Leaderboard Group” can describe</a:t>
            </a:r>
          </a:p>
          <a:p>
            <a:pPr lvl="1"/>
            <a:r>
              <a:rPr lang="en-US" dirty="0"/>
              <a:t>A part of a larger event (e.g., “International Classes” at “</a:t>
            </a:r>
            <a:r>
              <a:rPr lang="en-US" dirty="0" err="1"/>
              <a:t>Kieler</a:t>
            </a:r>
            <a:r>
              <a:rPr lang="en-US" dirty="0"/>
              <a:t> </a:t>
            </a:r>
            <a:r>
              <a:rPr lang="en-US" dirty="0" err="1"/>
              <a:t>Woche</a:t>
            </a:r>
            <a:r>
              <a:rPr lang="en-US" dirty="0"/>
              <a:t>”)</a:t>
            </a:r>
          </a:p>
          <a:p>
            <a:pPr lvl="1"/>
            <a:r>
              <a:rPr lang="en-US" dirty="0"/>
              <a:t>A series of events, such as for a league (Extreme Sailing Series, Bundesliga)</a:t>
            </a:r>
          </a:p>
          <a:p>
            <a:pPr marL="0" lvl="1" indent="0">
              <a:buNone/>
            </a:pPr>
            <a:r>
              <a:rPr lang="en-US" dirty="0"/>
              <a:t>Needed also for single-class, single event set-ups</a:t>
            </a:r>
          </a:p>
          <a:p>
            <a:r>
              <a:rPr lang="en-US" dirty="0"/>
              <a:t>Optionally adjust the fields</a:t>
            </a:r>
          </a:p>
          <a:p>
            <a:pPr lvl="1"/>
            <a:r>
              <a:rPr lang="en-US" dirty="0"/>
              <a:t>Name (has to be globally unique)</a:t>
            </a:r>
          </a:p>
          <a:p>
            <a:pPr lvl="1"/>
            <a:r>
              <a:rPr lang="en-US" dirty="0"/>
              <a:t>Description</a:t>
            </a:r>
          </a:p>
          <a:p>
            <a:r>
              <a:rPr lang="en-US" dirty="0"/>
              <a:t>Optionally fill in a (usually shorter) display name</a:t>
            </a:r>
          </a:p>
          <a:p>
            <a:r>
              <a:rPr lang="en-US" dirty="0"/>
              <a:t>Press OK</a:t>
            </a:r>
          </a:p>
          <a:p>
            <a:pPr lvl="1"/>
            <a:r>
              <a:rPr lang="en-US" dirty="0"/>
              <a:t>The Leaderboard group is created and added to</a:t>
            </a:r>
            <a:br>
              <a:rPr lang="en-US" dirty="0"/>
            </a:br>
            <a:r>
              <a:rPr lang="en-US" dirty="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fields</a:t>
            </a:r>
            <a:endParaRPr lang="en-US" dirty="0"/>
          </a:p>
          <a:p>
            <a:pPr lvl="1"/>
            <a:r>
              <a:rPr lang="en-US" dirty="0"/>
              <a:t>Name</a:t>
            </a:r>
          </a:p>
          <a:p>
            <a:pPr lvl="1"/>
            <a:r>
              <a:rPr lang="en-US" dirty="0"/>
              <a:t>Boat Class</a:t>
            </a:r>
          </a:p>
          <a:p>
            <a:pPr lvl="1"/>
            <a:r>
              <a:rPr lang="en-US" dirty="0"/>
              <a:t>Event (select the one created before)</a:t>
            </a:r>
          </a:p>
          <a:p>
            <a:pPr lvl="1"/>
            <a:r>
              <a:rPr lang="en-US" dirty="0"/>
              <a:t>Course Area (select the auto-created “Default”)</a:t>
            </a:r>
          </a:p>
          <a:p>
            <a:r>
              <a:rPr lang="en-US" dirty="0"/>
              <a:t>Press OK</a:t>
            </a:r>
          </a:p>
          <a:p>
            <a:r>
              <a:rPr lang="en-US" dirty="0"/>
              <a:t>Press OK on the “Add Regatta…” dialog</a:t>
            </a:r>
          </a:p>
          <a:p>
            <a:r>
              <a:rPr lang="en-US" dirty="0"/>
              <a:t>In the popup “Create default regatta leaderboard” press “Yes”</a:t>
            </a:r>
          </a:p>
          <a:p>
            <a:pPr lvl="1"/>
            <a:r>
              <a:rPr lang="en-US" dirty="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Press OK on the popup dialog that</a:t>
            </a:r>
            <a:br>
              <a:rPr lang="en-US" dirty="0"/>
            </a:br>
            <a:r>
              <a:rPr lang="en-US" dirty="0"/>
              <a:t>suggests to link the regatta leaderboard</a:t>
            </a:r>
            <a:br>
              <a:rPr lang="en-US" dirty="0"/>
            </a:br>
            <a:r>
              <a:rPr lang="en-US" dirty="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Select regatta (</a:t>
            </a:r>
            <a:r>
              <a:rPr lang="en-US" dirty="0">
                <a:solidFill>
                  <a:srgbClr val="FF0000"/>
                </a:solidFill>
              </a:rPr>
              <a:t>1</a:t>
            </a:r>
            <a:r>
              <a:rPr lang="en-US" dirty="0"/>
              <a:t>)</a:t>
            </a:r>
          </a:p>
          <a:p>
            <a:r>
              <a:rPr lang="en-US" dirty="0"/>
              <a:t>Click “Edit” icon for Default series (</a:t>
            </a:r>
            <a:r>
              <a:rPr lang="en-US" dirty="0">
                <a:solidFill>
                  <a:srgbClr val="FF0000"/>
                </a:solidFill>
              </a:rPr>
              <a:t>2</a:t>
            </a:r>
            <a:r>
              <a:rPr lang="en-US" dirty="0"/>
              <a:t>)</a:t>
            </a:r>
          </a:p>
          <a:p>
            <a:r>
              <a:rPr lang="en-US" dirty="0"/>
              <a:t>In the “to” drop-down, select number</a:t>
            </a:r>
            <a:br>
              <a:rPr lang="en-US" dirty="0"/>
            </a:br>
            <a:r>
              <a:rPr lang="en-US" dirty="0"/>
              <a:t>of races to add (</a:t>
            </a:r>
            <a:r>
              <a:rPr lang="en-US" dirty="0">
                <a:solidFill>
                  <a:srgbClr val="FF0000"/>
                </a:solidFill>
              </a:rPr>
              <a:t>3</a:t>
            </a:r>
            <a:r>
              <a:rPr lang="en-US" dirty="0"/>
              <a:t>)</a:t>
            </a:r>
          </a:p>
          <a:p>
            <a:r>
              <a:rPr lang="en-US" dirty="0"/>
              <a:t>Click “Add” (</a:t>
            </a:r>
            <a:r>
              <a:rPr lang="en-US" dirty="0">
                <a:solidFill>
                  <a:srgbClr val="FF0000"/>
                </a:solidFill>
              </a:rPr>
              <a:t>4</a:t>
            </a:r>
            <a:r>
              <a:rPr lang="en-US" dirty="0"/>
              <a:t>)</a:t>
            </a:r>
          </a:p>
          <a:p>
            <a:r>
              <a:rPr lang="en-US" dirty="0"/>
              <a:t>Click “OK” (</a:t>
            </a:r>
            <a:r>
              <a:rPr lang="en-US" dirty="0">
                <a:solidFill>
                  <a:srgbClr val="FF0000"/>
                </a:solidFill>
              </a:rPr>
              <a:t>5</a:t>
            </a:r>
            <a:r>
              <a:rPr lang="en-US" dirty="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5</a:t>
            </a:r>
            <a:endParaRPr lang="de-DE" sz="1800" kern="0" dirty="0" err="1">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the ”Events” tab click on event name link</a:t>
            </a:r>
          </a:p>
          <a:p>
            <a:endParaRPr lang="en-US" dirty="0"/>
          </a:p>
          <a:p>
            <a:endParaRPr lang="en-US" dirty="0"/>
          </a:p>
          <a:p>
            <a:endParaRPr lang="en-US" dirty="0"/>
          </a:p>
          <a:p>
            <a:endParaRPr lang="en-US" dirty="0"/>
          </a:p>
          <a:p>
            <a:r>
              <a:rPr lang="en-US" dirty="0"/>
              <a:t>This opens the event web site</a:t>
            </a:r>
          </a:p>
          <a:p>
            <a:pPr lvl="1"/>
            <a:r>
              <a:rPr lang="en-US" dirty="0"/>
              <a:t>Overview shows regatta</a:t>
            </a:r>
          </a:p>
          <a:p>
            <a:pPr lvl="1"/>
            <a:r>
              <a:rPr lang="en-US" dirty="0"/>
              <a:t>Generic event logo</a:t>
            </a:r>
          </a:p>
          <a:p>
            <a:pPr lvl="1"/>
            <a:r>
              <a:rPr lang="en-US" dirty="0"/>
              <a:t>Generic event stage image</a:t>
            </a:r>
          </a:p>
          <a:p>
            <a:pPr lvl="1"/>
            <a:r>
              <a:rPr lang="en-US" dirty="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Go to </a:t>
            </a:r>
            <a:r>
              <a:rPr lang="en-US" dirty="0" err="1"/>
              <a:t>Connectors</a:t>
            </a:r>
            <a:r>
              <a:rPr lang="en-US" dirty="0" err="1">
                <a:sym typeface="Wingdings" panose="05000000000000000000" pitchFamily="2" charset="2"/>
              </a:rPr>
              <a:t>Smartphone</a:t>
            </a:r>
            <a:r>
              <a:rPr lang="en-US" dirty="0">
                <a:sym typeface="Wingdings" panose="05000000000000000000" pitchFamily="2" charset="2"/>
              </a:rPr>
              <a:t> Tracking</a:t>
            </a:r>
          </a:p>
          <a:p>
            <a:endParaRPr lang="en-US" dirty="0">
              <a:sym typeface="Wingdings" panose="05000000000000000000" pitchFamily="2" charset="2"/>
            </a:endParaRPr>
          </a:p>
          <a:p>
            <a:r>
              <a:rPr lang="en-US" dirty="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“Add Competitor” and fill in at least</a:t>
            </a:r>
          </a:p>
          <a:p>
            <a:pPr lvl="1"/>
            <a:r>
              <a:rPr lang="en-US" dirty="0"/>
              <a:t>Name</a:t>
            </a:r>
          </a:p>
          <a:p>
            <a:pPr lvl="1"/>
            <a:r>
              <a:rPr lang="en-US" dirty="0"/>
              <a:t>Sail number</a:t>
            </a:r>
          </a:p>
          <a:p>
            <a:pPr lvl="1"/>
            <a:r>
              <a:rPr lang="en-US" dirty="0"/>
              <a:t>Nationality</a:t>
            </a:r>
          </a:p>
          <a:p>
            <a:pPr lvl="1"/>
            <a:r>
              <a:rPr lang="en-US" dirty="0"/>
              <a:t>E-Mail (if you want to invite the competitor to smartphone tracking later)</a:t>
            </a:r>
          </a:p>
          <a:p>
            <a:pPr lvl="1"/>
            <a:r>
              <a:rPr lang="en-US" dirty="0"/>
              <a:t>Boat Class (pre-filled from regatta data)</a:t>
            </a:r>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Add more competitors, as required</a:t>
            </a:r>
          </a:p>
          <a:p>
            <a:r>
              <a:rPr lang="en-US" dirty="0">
                <a:sym typeface="Wingdings" panose="05000000000000000000" pitchFamily="2" charset="2"/>
              </a:rPr>
              <a:t>Add existing competitors</a:t>
            </a:r>
          </a:p>
          <a:p>
            <a:pPr lvl="1"/>
            <a:r>
              <a:rPr lang="en-US" dirty="0">
                <a:sym typeface="Wingdings" panose="05000000000000000000" pitchFamily="2" charset="2"/>
              </a:rPr>
              <a:t>Select competitor in the right table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Press the “&lt;“ button to assign competitor to leaderboard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Source for Competitor Import</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430087" y="1551579"/>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19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7024" y="1690688"/>
            <a:ext cx="5055681" cy="4395787"/>
          </a:xfrm>
        </p:spPr>
        <p:txBody>
          <a:bodyPr/>
          <a:lstStyle/>
          <a:p>
            <a:pPr marL="0" lvl="2" indent="0">
              <a:buNone/>
            </a:pPr>
            <a:r>
              <a:rPr lang="en-US" dirty="0"/>
              <a:t>Importing Competitors from External Regatta Management System (e.g., Manage2Sail)</a:t>
            </a:r>
          </a:p>
          <a:p>
            <a:pPr lvl="2"/>
            <a:r>
              <a:rPr lang="en-US" dirty="0"/>
              <a:t>Go to Connectors -&gt; Smartphone Tracking</a:t>
            </a:r>
          </a:p>
          <a:p>
            <a:pPr lvl="2"/>
            <a:r>
              <a:rPr lang="en-US" dirty="0">
                <a:sym typeface="Wingdings" panose="05000000000000000000" pitchFamily="2" charset="2"/>
              </a:rPr>
              <a:t>Click on “Competitor Registrations”     icon for leaderboard </a:t>
            </a:r>
            <a:r>
              <a:rPr lang="en-US" dirty="0">
                <a:solidFill>
                  <a:srgbClr val="FF0000"/>
                </a:solidFill>
                <a:sym typeface="Wingdings" panose="05000000000000000000" pitchFamily="2" charset="2"/>
              </a:rPr>
              <a:t>(1)</a:t>
            </a:r>
          </a:p>
          <a:p>
            <a:pPr lvl="2"/>
            <a:endParaRPr lang="en-US" dirty="0">
              <a:sym typeface="Wingdings" panose="05000000000000000000" pitchFamily="2" charset="2"/>
            </a:endParaRPr>
          </a:p>
          <a:p>
            <a:pPr lvl="2"/>
            <a:endParaRPr lang="en-US" dirty="0">
              <a:sym typeface="Wingdings" panose="05000000000000000000" pitchFamily="2" charset="2"/>
            </a:endParaRPr>
          </a:p>
          <a:p>
            <a:pPr lvl="2"/>
            <a:endParaRPr lang="en-US" dirty="0"/>
          </a:p>
          <a:p>
            <a:pPr lvl="2"/>
            <a:endParaRPr lang="en-US" dirty="0"/>
          </a:p>
          <a:p>
            <a:pPr lvl="2"/>
            <a:r>
              <a:rPr lang="en-US" dirty="0"/>
              <a:t>Click on “Import Competitors” </a:t>
            </a:r>
            <a:r>
              <a:rPr lang="en-US" dirty="0">
                <a:solidFill>
                  <a:srgbClr val="FF0000"/>
                </a:solidFill>
                <a:sym typeface="Wingdings" panose="05000000000000000000" pitchFamily="2" charset="2"/>
              </a:rPr>
              <a:t>(2)</a:t>
            </a:r>
            <a:endParaRPr lang="en-US" dirty="0"/>
          </a:p>
          <a:p>
            <a:pPr lvl="2"/>
            <a:r>
              <a:rPr lang="en-US" dirty="0"/>
              <a:t>Select “Import Provider” and click “OK”</a:t>
            </a:r>
            <a:r>
              <a:rPr lang="en-US" dirty="0">
                <a:solidFill>
                  <a:srgbClr val="FF0000"/>
                </a:solidFill>
                <a:sym typeface="Wingdings" panose="05000000000000000000" pitchFamily="2" charset="2"/>
              </a:rPr>
              <a:t> (3)</a:t>
            </a:r>
            <a:endParaRPr lang="en-US" dirty="0"/>
          </a:p>
          <a:p>
            <a:pPr lvl="2"/>
            <a:r>
              <a:rPr lang="en-US" dirty="0"/>
              <a:t>Select “Scoring Result” and click “OK” </a:t>
            </a:r>
            <a:r>
              <a:rPr lang="en-US" dirty="0">
                <a:solidFill>
                  <a:srgbClr val="FF0000"/>
                </a:solidFill>
                <a:sym typeface="Wingdings" panose="05000000000000000000" pitchFamily="2" charset="2"/>
              </a:rPr>
              <a:t>(4)</a:t>
            </a:r>
            <a:endParaRPr lang="en-US" dirty="0"/>
          </a:p>
          <a:p>
            <a:pPr lvl="2"/>
            <a:endParaRPr lang="en-US" dirty="0"/>
          </a:p>
        </p:txBody>
      </p:sp>
      <p:sp>
        <p:nvSpPr>
          <p:cNvPr id="3" name="Title 2"/>
          <p:cNvSpPr>
            <a:spLocks noGrp="1"/>
          </p:cNvSpPr>
          <p:nvPr>
            <p:ph type="title"/>
          </p:nvPr>
        </p:nvSpPr>
        <p:spPr/>
        <p:txBody>
          <a:bodyPr/>
          <a:lstStyle/>
          <a:p>
            <a:r>
              <a:rPr lang="en-US" dirty="0"/>
              <a:t>Importing Competitors (1)</a:t>
            </a:r>
          </a:p>
        </p:txBody>
      </p:sp>
      <p:grpSp>
        <p:nvGrpSpPr>
          <p:cNvPr id="4" name="Group 3"/>
          <p:cNvGrpSpPr/>
          <p:nvPr/>
        </p:nvGrpSpPr>
        <p:grpSpPr>
          <a:xfrm>
            <a:off x="5102893" y="1367240"/>
            <a:ext cx="3529451" cy="1332564"/>
            <a:chOff x="1171575" y="2143963"/>
            <a:chExt cx="3529451" cy="1332564"/>
          </a:xfrm>
        </p:grpSpPr>
        <p:pic>
          <p:nvPicPr>
            <p:cNvPr id="5" name="Picture 4"/>
            <p:cNvPicPr>
              <a:picLocks noChangeAspect="1"/>
            </p:cNvPicPr>
            <p:nvPr/>
          </p:nvPicPr>
          <p:blipFill>
            <a:blip r:embed="rId2"/>
            <a:stretch>
              <a:fillRect/>
            </a:stretch>
          </p:blipFill>
          <p:spPr>
            <a:xfrm>
              <a:off x="1171575" y="2176463"/>
              <a:ext cx="3529451" cy="1300064"/>
            </a:xfrm>
            <a:prstGeom prst="rect">
              <a:avLst/>
            </a:prstGeom>
            <a:solidFill>
              <a:srgbClr val="FF0000"/>
            </a:solidFill>
          </p:spPr>
        </p:pic>
        <p:sp>
          <p:nvSpPr>
            <p:cNvPr id="6" name="Oval 5"/>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Oval 6"/>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Oval 7"/>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9" name="Picture 8"/>
          <p:cNvPicPr>
            <a:picLocks noChangeAspect="1"/>
          </p:cNvPicPr>
          <p:nvPr/>
        </p:nvPicPr>
        <p:blipFill>
          <a:blip r:embed="rId3"/>
          <a:stretch>
            <a:fillRect/>
          </a:stretch>
        </p:blipFill>
        <p:spPr>
          <a:xfrm>
            <a:off x="3718656" y="2544690"/>
            <a:ext cx="171450" cy="209550"/>
          </a:xfrm>
          <a:prstGeom prst="rect">
            <a:avLst/>
          </a:prstGeom>
        </p:spPr>
      </p:pic>
      <p:pic>
        <p:nvPicPr>
          <p:cNvPr id="10" name="Picture 9"/>
          <p:cNvPicPr>
            <a:picLocks noChangeAspect="1"/>
          </p:cNvPicPr>
          <p:nvPr/>
        </p:nvPicPr>
        <p:blipFill>
          <a:blip r:embed="rId4"/>
          <a:stretch>
            <a:fillRect/>
          </a:stretch>
        </p:blipFill>
        <p:spPr>
          <a:xfrm>
            <a:off x="416542" y="3086526"/>
            <a:ext cx="4595070" cy="1063547"/>
          </a:xfrm>
          <a:prstGeom prst="rect">
            <a:avLst/>
          </a:prstGeom>
        </p:spPr>
      </p:pic>
      <p:sp>
        <p:nvSpPr>
          <p:cNvPr id="11" name="Oval 10"/>
          <p:cNvSpPr/>
          <p:nvPr/>
        </p:nvSpPr>
        <p:spPr bwMode="gray">
          <a:xfrm>
            <a:off x="2344973" y="3187990"/>
            <a:ext cx="1019782" cy="4053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5338786" y="3086525"/>
            <a:ext cx="3293558" cy="1492957"/>
          </a:xfrm>
          <a:prstGeom prst="rect">
            <a:avLst/>
          </a:prstGeom>
        </p:spPr>
      </p:pic>
      <p:sp>
        <p:nvSpPr>
          <p:cNvPr id="14" name="Oval 13"/>
          <p:cNvSpPr/>
          <p:nvPr/>
        </p:nvSpPr>
        <p:spPr bwMode="gray">
          <a:xfrm>
            <a:off x="7861986" y="3581040"/>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8" name="Picture 17"/>
          <p:cNvPicPr>
            <a:picLocks noChangeAspect="1"/>
          </p:cNvPicPr>
          <p:nvPr/>
        </p:nvPicPr>
        <p:blipFill>
          <a:blip r:embed="rId6"/>
          <a:stretch>
            <a:fillRect/>
          </a:stretch>
        </p:blipFill>
        <p:spPr>
          <a:xfrm>
            <a:off x="5524159" y="4990623"/>
            <a:ext cx="2705261" cy="984294"/>
          </a:xfrm>
          <a:prstGeom prst="rect">
            <a:avLst/>
          </a:prstGeom>
        </p:spPr>
      </p:pic>
      <p:sp>
        <p:nvSpPr>
          <p:cNvPr id="19" name="Oval 18"/>
          <p:cNvSpPr/>
          <p:nvPr/>
        </p:nvSpPr>
        <p:spPr bwMode="gray">
          <a:xfrm>
            <a:off x="7797752" y="5377345"/>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Rectangle 11"/>
          <p:cNvSpPr/>
          <p:nvPr/>
        </p:nvSpPr>
        <p:spPr>
          <a:xfrm>
            <a:off x="7162573" y="210169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1</a:t>
            </a:r>
            <a:endParaRPr lang="de-DE" kern="0" dirty="0" err="1">
              <a:solidFill>
                <a:srgbClr val="FF0000"/>
              </a:solidFill>
              <a:ea typeface="Arial Unicode MS" pitchFamily="34" charset="-128"/>
              <a:cs typeface="Arial Unicode MS" pitchFamily="34" charset="-128"/>
            </a:endParaRPr>
          </a:p>
        </p:txBody>
      </p:sp>
      <p:sp>
        <p:nvSpPr>
          <p:cNvPr id="15" name="Rectangle 14"/>
          <p:cNvSpPr/>
          <p:nvPr/>
        </p:nvSpPr>
        <p:spPr>
          <a:xfrm>
            <a:off x="3364755" y="320600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kern="0" dirty="0" err="1">
              <a:solidFill>
                <a:srgbClr val="FF0000"/>
              </a:solidFill>
              <a:ea typeface="Arial Unicode MS" pitchFamily="34" charset="-128"/>
              <a:cs typeface="Arial Unicode MS" pitchFamily="34" charset="-128"/>
            </a:endParaRPr>
          </a:p>
        </p:txBody>
      </p:sp>
      <p:sp>
        <p:nvSpPr>
          <p:cNvPr id="16" name="Rectangle 15"/>
          <p:cNvSpPr/>
          <p:nvPr/>
        </p:nvSpPr>
        <p:spPr>
          <a:xfrm>
            <a:off x="8162897" y="3525692"/>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kern="0" dirty="0" err="1">
              <a:solidFill>
                <a:srgbClr val="FF0000"/>
              </a:solidFill>
              <a:ea typeface="Arial Unicode MS" pitchFamily="34" charset="-128"/>
              <a:cs typeface="Arial Unicode MS" pitchFamily="34" charset="-128"/>
            </a:endParaRPr>
          </a:p>
        </p:txBody>
      </p:sp>
      <p:sp>
        <p:nvSpPr>
          <p:cNvPr id="17" name="Rectangle 16"/>
          <p:cNvSpPr/>
          <p:nvPr/>
        </p:nvSpPr>
        <p:spPr>
          <a:xfrm>
            <a:off x="8108369" y="5298104"/>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100466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Importing Competitors (2)</a:t>
            </a:r>
            <a:endParaRPr lang="de-DE" dirty="0"/>
          </a:p>
        </p:txBody>
      </p:sp>
      <p:sp>
        <p:nvSpPr>
          <p:cNvPr id="5" name="Content Placeholder 4"/>
          <p:cNvSpPr>
            <a:spLocks noGrp="1"/>
          </p:cNvSpPr>
          <p:nvPr>
            <p:ph sz="quarter" idx="10"/>
          </p:nvPr>
        </p:nvSpPr>
        <p:spPr>
          <a:xfrm>
            <a:off x="140588" y="1232026"/>
            <a:ext cx="4838865" cy="3880553"/>
          </a:xfrm>
        </p:spPr>
        <p:txBody>
          <a:bodyPr/>
          <a:lstStyle/>
          <a:p>
            <a:pPr marL="285750" indent="-285750">
              <a:buFont typeface="Arial" panose="020B0604020202020204" pitchFamily="34" charset="0"/>
              <a:buChar char="•"/>
            </a:pPr>
            <a:r>
              <a:rPr lang="en-GB" b="0" dirty="0"/>
              <a:t>Select the competitors you want to import by clicking on them</a:t>
            </a:r>
          </a:p>
          <a:p>
            <a:pPr marL="285750" indent="-285750">
              <a:buFont typeface="Arial" panose="020B0604020202020204" pitchFamily="34" charset="0"/>
              <a:buChar char="•"/>
            </a:pPr>
            <a:r>
              <a:rPr lang="en-GB" b="0" dirty="0"/>
              <a:t>Click “OK” to import</a:t>
            </a:r>
          </a:p>
          <a:p>
            <a:pPr marL="285750" indent="-285750">
              <a:buFont typeface="Arial" panose="020B0604020202020204" pitchFamily="34" charset="0"/>
              <a:buChar char="•"/>
            </a:pPr>
            <a:r>
              <a:rPr lang="en-GB" b="0" dirty="0"/>
              <a:t>Imported competitors will appear in the “Registered Competitors” view</a:t>
            </a:r>
          </a:p>
          <a:p>
            <a:pPr marL="285750" indent="-285750">
              <a:buFont typeface="Arial" panose="020B0604020202020204" pitchFamily="34" charset="0"/>
              <a:buChar char="•"/>
            </a:pPr>
            <a:r>
              <a:rPr lang="en-GB" b="0" dirty="0"/>
              <a:t>Click on “Save”</a:t>
            </a:r>
          </a:p>
        </p:txBody>
      </p:sp>
      <p:pic>
        <p:nvPicPr>
          <p:cNvPr id="1026" name="Picture 2" descr="C:\Users\D064510\AppData\Local\Temp\SNAGHTML32aa8be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53488"/>
            <a:ext cx="7107810" cy="2850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064510\AppData\Local\Temp\SNAGHTML32b2be0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58383"/>
            <a:ext cx="4392891" cy="199510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Curved 5"/>
          <p:cNvCxnSpPr/>
          <p:nvPr/>
        </p:nvCxnSpPr>
        <p:spPr>
          <a:xfrm flipV="1">
            <a:off x="324000" y="2950590"/>
            <a:ext cx="4248000" cy="3355942"/>
          </a:xfrm>
          <a:prstGeom prst="curvedConnector3">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205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6875" y="1294764"/>
            <a:ext cx="8493125" cy="2784566"/>
          </a:xfrm>
        </p:spPr>
        <p:txBody>
          <a:bodyPr/>
          <a:lstStyle/>
          <a:p>
            <a:pPr marL="285750" indent="-285750">
              <a:buFont typeface="Arial" panose="020B0604020202020204" pitchFamily="34" charset="0"/>
              <a:buChar char="•"/>
            </a:pPr>
            <a:r>
              <a:rPr lang="en-GB" sz="1600" b="0" dirty="0"/>
              <a:t>While importing competitors SAP Sailing Analytics will look for existing similar competitors in order to prevent unnecessary duplication of records</a:t>
            </a:r>
          </a:p>
          <a:p>
            <a:pPr marL="285750" indent="-285750">
              <a:buFont typeface="Arial" panose="020B0604020202020204" pitchFamily="34" charset="0"/>
              <a:buChar char="•"/>
            </a:pPr>
            <a:r>
              <a:rPr lang="en-GB" sz="1600" b="0" dirty="0"/>
              <a:t>Competitors with possible matches are indicated in the “Has Matches” column</a:t>
            </a:r>
          </a:p>
          <a:p>
            <a:pPr marL="285750" indent="-285750">
              <a:buFont typeface="Arial" panose="020B0604020202020204" pitchFamily="34" charset="0"/>
              <a:buChar char="•"/>
            </a:pPr>
            <a:r>
              <a:rPr lang="en-GB" sz="1600" b="0" dirty="0"/>
              <a:t>If you click on of these competitors the matches will be displayed in the “Existing Competitors” table</a:t>
            </a:r>
          </a:p>
          <a:p>
            <a:pPr marL="285750" indent="-285750">
              <a:buFont typeface="Arial" panose="020B0604020202020204" pitchFamily="34" charset="0"/>
              <a:buChar char="•"/>
            </a:pPr>
            <a:r>
              <a:rPr lang="en-GB" sz="1600" b="0" dirty="0"/>
              <a:t>Select the existing competitor in the right table to use it instead of importing a duplicate </a:t>
            </a:r>
          </a:p>
          <a:p>
            <a:pPr marL="285750" indent="-285750">
              <a:buFont typeface="Arial" panose="020B0604020202020204" pitchFamily="34" charset="0"/>
              <a:buChar char="•"/>
            </a:pPr>
            <a:endParaRPr lang="de-DE" b="0" dirty="0"/>
          </a:p>
        </p:txBody>
      </p:sp>
      <p:sp>
        <p:nvSpPr>
          <p:cNvPr id="3" name="Title 2"/>
          <p:cNvSpPr>
            <a:spLocks noGrp="1"/>
          </p:cNvSpPr>
          <p:nvPr>
            <p:ph type="title"/>
          </p:nvPr>
        </p:nvSpPr>
        <p:spPr/>
        <p:txBody>
          <a:bodyPr/>
          <a:lstStyle/>
          <a:p>
            <a:r>
              <a:rPr lang="en-US" dirty="0"/>
              <a:t>Matching import candidates with existing competitors</a:t>
            </a:r>
            <a:endParaRPr lang="de-DE" dirty="0"/>
          </a:p>
        </p:txBody>
      </p:sp>
      <p:pic>
        <p:nvPicPr>
          <p:cNvPr id="2050" name="Picture 2" descr="C:\Users\D064510\AppData\Local\Temp\SNAGHTML32b7e5f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4528" y="3721111"/>
            <a:ext cx="6862623" cy="280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292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Leaderboards  Leaderboards tab</a:t>
            </a:r>
          </a:p>
          <a:p>
            <a:r>
              <a:rPr lang="en-US" dirty="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Edit leaderboard contents as desired</a:t>
            </a:r>
          </a:p>
          <a:p>
            <a:pPr lvl="1"/>
            <a:r>
              <a:rPr lang="en-US" dirty="0">
                <a:sym typeface="Wingdings" panose="05000000000000000000" pitchFamily="2" charset="2"/>
              </a:rPr>
              <a:t>Competitor’s display name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Carry-over score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Scoring code, such as DSQ, OCS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Competitor’s score in race (</a:t>
            </a:r>
            <a:r>
              <a:rPr lang="en-US" dirty="0">
                <a:solidFill>
                  <a:srgbClr val="FF0000"/>
                </a:solidFill>
                <a:sym typeface="Wingdings" panose="05000000000000000000" pitchFamily="2" charset="2"/>
              </a:rPr>
              <a:t>4</a:t>
            </a:r>
            <a:r>
              <a:rPr lang="en-US" dirty="0">
                <a:sym typeface="Wingdings" panose="05000000000000000000" pitchFamily="2" charset="2"/>
              </a:rPr>
              <a:t>)</a:t>
            </a:r>
          </a:p>
          <a:p>
            <a:pPr lvl="1"/>
            <a:r>
              <a:rPr lang="en-US" dirty="0">
                <a:sym typeface="Wingdings" panose="05000000000000000000" pitchFamily="2" charset="2"/>
              </a:rPr>
              <a:t>Update time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Optional comment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5</a:t>
            </a:r>
            <a:endParaRPr lang="de-DE" sz="1600" kern="0" dirty="0" err="1">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Click “Save” (</a:t>
            </a:r>
            <a:r>
              <a:rPr lang="en-US" sz="1800" kern="0" dirty="0">
                <a:solidFill>
                  <a:srgbClr val="FF0000"/>
                </a:solidFill>
                <a:ea typeface="Arial Unicode MS" pitchFamily="34" charset="-128"/>
                <a:cs typeface="Arial Unicode MS" pitchFamily="34" charset="-128"/>
              </a:rPr>
              <a:t>7</a:t>
            </a:r>
            <a:r>
              <a:rPr lang="en-US" sz="1800" kern="0" dirty="0">
                <a:ea typeface="Arial Unicode MS" pitchFamily="34" charset="-128"/>
                <a:cs typeface="Arial Unicode MS" pitchFamily="34" charset="-128"/>
              </a:rPr>
              <a:t>)</a:t>
            </a:r>
            <a:endParaRPr lang="de-DE" sz="1800" kern="0" dirty="0" err="1">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5287" y="1418622"/>
            <a:ext cx="8494713" cy="4812495"/>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Position Mask</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a:t>
            </a:r>
            <a:r>
              <a:rPr lang="en-US" i="1" dirty="0"/>
              <a:t>SAP Sail </a:t>
            </a:r>
            <a:r>
              <a:rPr lang="en-US" i="1"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3672867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3670086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205807" y="3682281"/>
            <a:ext cx="1905728" cy="1774830"/>
          </a:xfrm>
          <a:prstGeom prst="rect">
            <a:avLst/>
          </a:prstGeom>
        </p:spPr>
      </p:pic>
      <p:sp>
        <p:nvSpPr>
          <p:cNvPr id="2" name="Title 1"/>
          <p:cNvSpPr>
            <a:spLocks noGrp="1"/>
          </p:cNvSpPr>
          <p:nvPr>
            <p:ph type="title"/>
          </p:nvPr>
        </p:nvSpPr>
        <p:spPr/>
        <p:txBody>
          <a:bodyPr/>
          <a:lstStyle/>
          <a:p>
            <a:r>
              <a:rPr lang="en-US" dirty="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sz="1400" dirty="0">
                <a:sym typeface="Wingdings" panose="05000000000000000000" pitchFamily="2" charset="2"/>
              </a:rPr>
              <a:t>Go to Race Manager App  Device Configurations tab</a:t>
            </a:r>
          </a:p>
          <a:p>
            <a:r>
              <a:rPr lang="en-US" sz="1400" dirty="0">
                <a:sym typeface="Wingdings" panose="05000000000000000000" pitchFamily="2" charset="2"/>
              </a:rPr>
              <a:t>Click “Add Configuration” and enter Identifier</a:t>
            </a:r>
          </a:p>
          <a:p>
            <a:r>
              <a:rPr lang="en-US" sz="1400" dirty="0">
                <a:sym typeface="Wingdings" panose="05000000000000000000" pitchFamily="2" charset="2"/>
              </a:rPr>
              <a:t>Click “Create”</a:t>
            </a:r>
          </a:p>
          <a:p>
            <a:r>
              <a:rPr lang="en-US" sz="1400" dirty="0">
                <a:sym typeface="Wingdings" panose="05000000000000000000" pitchFamily="2" charset="2"/>
              </a:rPr>
              <a:t>Define course area name(s)</a:t>
            </a:r>
          </a:p>
          <a:p>
            <a:pPr lvl="1"/>
            <a:r>
              <a:rPr lang="en-US" sz="1400" dirty="0">
                <a:sym typeface="Wingdings" panose="05000000000000000000" pitchFamily="2" charset="2"/>
              </a:rPr>
              <a:t>Each name must match</a:t>
            </a:r>
            <a:br>
              <a:rPr lang="en-US" sz="1400" dirty="0">
                <a:sym typeface="Wingdings" panose="05000000000000000000" pitchFamily="2" charset="2"/>
              </a:rPr>
            </a:br>
            <a:r>
              <a:rPr lang="en-US" sz="1400" dirty="0">
                <a:sym typeface="Wingdings" panose="05000000000000000000" pitchFamily="2" charset="2"/>
              </a:rPr>
              <a:t>exactly with event’s course</a:t>
            </a:r>
            <a:br>
              <a:rPr lang="en-US" sz="1400" dirty="0">
                <a:sym typeface="Wingdings" panose="05000000000000000000" pitchFamily="2" charset="2"/>
              </a:rPr>
            </a:br>
            <a:r>
              <a:rPr lang="en-US" sz="1400" dirty="0">
                <a:sym typeface="Wingdings" panose="05000000000000000000" pitchFamily="2" charset="2"/>
              </a:rPr>
              <a:t>area name</a:t>
            </a:r>
          </a:p>
          <a:p>
            <a:r>
              <a:rPr lang="en-US" sz="1400" dirty="0">
                <a:sym typeface="Wingdings" panose="05000000000000000000" pitchFamily="2" charset="2"/>
              </a:rPr>
              <a:t>Click “QR-Sync”</a:t>
            </a:r>
          </a:p>
          <a:p>
            <a:r>
              <a:rPr lang="en-US" sz="1400" dirty="0">
                <a:sym typeface="Wingdings" panose="05000000000000000000" pitchFamily="2" charset="2"/>
              </a:rPr>
              <a:t>Scan QR-Code with phone</a:t>
            </a:r>
          </a:p>
          <a:p>
            <a:r>
              <a:rPr lang="en-US" sz="1400" dirty="0">
                <a:sym typeface="Wingdings" panose="05000000000000000000" pitchFamily="2" charset="2"/>
              </a:rPr>
              <a:t>Select “Open browser”</a:t>
            </a:r>
          </a:p>
          <a:p>
            <a:pPr lvl="1"/>
            <a:r>
              <a:rPr lang="en-US" sz="1400" dirty="0">
                <a:sym typeface="Wingdings" panose="05000000000000000000" pitchFamily="2" charset="2"/>
              </a:rPr>
              <a:t>App download starts</a:t>
            </a:r>
          </a:p>
          <a:p>
            <a:pPr lvl="1"/>
            <a:r>
              <a:rPr lang="en-US" sz="1400" dirty="0">
                <a:sym typeface="Wingdings" panose="05000000000000000000" pitchFamily="2" charset="2"/>
              </a:rPr>
              <a:t>Make sure your device allows</a:t>
            </a:r>
            <a:br>
              <a:rPr lang="en-US" sz="1400" dirty="0">
                <a:sym typeface="Wingdings" panose="05000000000000000000" pitchFamily="2" charset="2"/>
              </a:rPr>
            </a:br>
            <a:r>
              <a:rPr lang="en-US" sz="1400" dirty="0">
                <a:sym typeface="Wingdings" panose="05000000000000000000" pitchFamily="2" charset="2"/>
              </a:rPr>
              <a:t>apps from unknown sources</a:t>
            </a:r>
            <a:br>
              <a:rPr lang="en-US" sz="1400" dirty="0">
                <a:sym typeface="Wingdings" panose="05000000000000000000" pitchFamily="2" charset="2"/>
              </a:rPr>
            </a:br>
            <a:r>
              <a:rPr lang="en-US" sz="1400" dirty="0">
                <a:sym typeface="Wingdings" panose="05000000000000000000" pitchFamily="2" charset="2"/>
              </a:rPr>
              <a:t>to be installed</a:t>
            </a:r>
          </a:p>
          <a:p>
            <a:pPr lvl="1"/>
            <a:r>
              <a:rPr lang="en-US" sz="1400" dirty="0">
                <a:sym typeface="Wingdings" panose="05000000000000000000" pitchFamily="2" charset="2"/>
              </a:rPr>
              <a:t>Install app by tapping on</a:t>
            </a:r>
            <a:br>
              <a:rPr lang="en-US" sz="1400" dirty="0">
                <a:sym typeface="Wingdings" panose="05000000000000000000" pitchFamily="2" charset="2"/>
              </a:rPr>
            </a:br>
            <a:r>
              <a:rPr lang="en-US" sz="1400" dirty="0">
                <a:sym typeface="Wingdings" panose="05000000000000000000" pitchFamily="2" charset="2"/>
              </a:rPr>
              <a:t>“download finished” message</a:t>
            </a:r>
          </a:p>
          <a:p>
            <a:pPr marL="0" lvl="1" indent="0">
              <a:buNone/>
            </a:pPr>
            <a:endParaRPr lang="en-US" sz="1400" dirty="0">
              <a:sym typeface="Wingdings" panose="05000000000000000000" pitchFamily="2" charset="2"/>
            </a:endParaRPr>
          </a:p>
          <a:p>
            <a:pPr marL="0" lvl="1" indent="0">
              <a:buNone/>
            </a:pPr>
            <a:endParaRPr lang="en-US" sz="1400" dirty="0">
              <a:sym typeface="Wingdings" panose="05000000000000000000" pitchFamily="2" charset="2"/>
            </a:endParaRPr>
          </a:p>
        </p:txBody>
      </p:sp>
      <p:pic>
        <p:nvPicPr>
          <p:cNvPr id="8" name="Picture 7"/>
          <p:cNvPicPr>
            <a:picLocks noChangeAspect="1"/>
          </p:cNvPicPr>
          <p:nvPr/>
        </p:nvPicPr>
        <p:blipFill>
          <a:blip r:embed="rId3"/>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5"/>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3742AD44-D9C6-4495-895C-8F310C8B6EAE}"/>
              </a:ext>
            </a:extLst>
          </p:cNvPr>
          <p:cNvPicPr>
            <a:picLocks noChangeAspect="1"/>
          </p:cNvPicPr>
          <p:nvPr/>
        </p:nvPicPr>
        <p:blipFill>
          <a:blip r:embed="rId6"/>
          <a:stretch>
            <a:fillRect/>
          </a:stretch>
        </p:blipFill>
        <p:spPr>
          <a:xfrm>
            <a:off x="5661186" y="2604783"/>
            <a:ext cx="1588915" cy="717176"/>
          </a:xfrm>
          <a:prstGeom prst="rect">
            <a:avLst/>
          </a:prstGeom>
        </p:spPr>
      </p:pic>
      <p:pic>
        <p:nvPicPr>
          <p:cNvPr id="5" name="Picture 4">
            <a:extLst>
              <a:ext uri="{FF2B5EF4-FFF2-40B4-BE49-F238E27FC236}">
                <a16:creationId xmlns:a16="http://schemas.microsoft.com/office/drawing/2014/main" id="{2751CF61-F2A5-4C5F-8F50-2B850B66A0A4}"/>
              </a:ext>
            </a:extLst>
          </p:cNvPr>
          <p:cNvPicPr>
            <a:picLocks noChangeAspect="1"/>
          </p:cNvPicPr>
          <p:nvPr/>
        </p:nvPicPr>
        <p:blipFill>
          <a:blip r:embed="rId7"/>
          <a:stretch>
            <a:fillRect/>
          </a:stretch>
        </p:blipFill>
        <p:spPr>
          <a:xfrm>
            <a:off x="7442659" y="2628400"/>
            <a:ext cx="1550266" cy="906875"/>
          </a:xfrm>
          <a:prstGeom prst="rect">
            <a:avLst/>
          </a:prstGeom>
        </p:spPr>
      </p:pic>
      <p:grpSp>
        <p:nvGrpSpPr>
          <p:cNvPr id="7" name="Group 6">
            <a:extLst>
              <a:ext uri="{FF2B5EF4-FFF2-40B4-BE49-F238E27FC236}">
                <a16:creationId xmlns:a16="http://schemas.microsoft.com/office/drawing/2014/main" id="{A241F9F7-16F3-4266-847F-FDD30A2EC403}"/>
              </a:ext>
            </a:extLst>
          </p:cNvPr>
          <p:cNvGrpSpPr/>
          <p:nvPr/>
        </p:nvGrpSpPr>
        <p:grpSpPr>
          <a:xfrm>
            <a:off x="2758406" y="2503105"/>
            <a:ext cx="2806811" cy="1916847"/>
            <a:chOff x="918105" y="2770279"/>
            <a:chExt cx="2806811" cy="1916847"/>
          </a:xfrm>
        </p:grpSpPr>
        <p:pic>
          <p:nvPicPr>
            <p:cNvPr id="6" name="Picture 5">
              <a:extLst>
                <a:ext uri="{FF2B5EF4-FFF2-40B4-BE49-F238E27FC236}">
                  <a16:creationId xmlns:a16="http://schemas.microsoft.com/office/drawing/2014/main" id="{FBC96793-EFB7-4B16-8D25-F21D19004077}"/>
                </a:ext>
              </a:extLst>
            </p:cNvPr>
            <p:cNvPicPr>
              <a:picLocks noChangeAspect="1"/>
            </p:cNvPicPr>
            <p:nvPr/>
          </p:nvPicPr>
          <p:blipFill>
            <a:blip r:embed="rId8"/>
            <a:stretch>
              <a:fillRect/>
            </a:stretch>
          </p:blipFill>
          <p:spPr>
            <a:xfrm>
              <a:off x="918105" y="2770279"/>
              <a:ext cx="2806811" cy="1916847"/>
            </a:xfrm>
            <a:prstGeom prst="rect">
              <a:avLst/>
            </a:prstGeom>
          </p:spPr>
        </p:pic>
        <p:sp>
          <p:nvSpPr>
            <p:cNvPr id="27" name="Oval 26"/>
            <p:cNvSpPr/>
            <p:nvPr/>
          </p:nvSpPr>
          <p:spPr bwMode="gray">
            <a:xfrm>
              <a:off x="3181944" y="3412105"/>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a:extLst>
                <a:ext uri="{FF2B5EF4-FFF2-40B4-BE49-F238E27FC236}">
                  <a16:creationId xmlns:a16="http://schemas.microsoft.com/office/drawing/2014/main" id="{A432DEF7-85D1-4DFC-B66B-422D1A9AFBAA}"/>
                </a:ext>
              </a:extLst>
            </p:cNvPr>
            <p:cNvSpPr/>
            <p:nvPr/>
          </p:nvSpPr>
          <p:spPr bwMode="gray">
            <a:xfrm>
              <a:off x="2191721" y="3589133"/>
              <a:ext cx="1322756" cy="2125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cxnSp>
        <p:nvCxnSpPr>
          <p:cNvPr id="11" name="Straight Arrow Connector 10">
            <a:extLst>
              <a:ext uri="{FF2B5EF4-FFF2-40B4-BE49-F238E27FC236}">
                <a16:creationId xmlns:a16="http://schemas.microsoft.com/office/drawing/2014/main" id="{5CB9A23E-CAD3-4DDC-9357-ACF0C481E25D}"/>
              </a:ext>
            </a:extLst>
          </p:cNvPr>
          <p:cNvCxnSpPr>
            <a:stCxn id="19" idx="6"/>
          </p:cNvCxnSpPr>
          <p:nvPr/>
        </p:nvCxnSpPr>
        <p:spPr>
          <a:xfrm flipV="1">
            <a:off x="5354778" y="3234436"/>
            <a:ext cx="306408" cy="193821"/>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3CC606-C3E8-4A7A-8DB9-6ED29BCADCB5}"/>
              </a:ext>
            </a:extLst>
          </p:cNvPr>
          <p:cNvCxnSpPr>
            <a:cxnSpLocks/>
            <a:endCxn id="5" idx="1"/>
          </p:cNvCxnSpPr>
          <p:nvPr/>
        </p:nvCxnSpPr>
        <p:spPr>
          <a:xfrm>
            <a:off x="7115244" y="2910455"/>
            <a:ext cx="327415" cy="171383"/>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35D58B0-57D1-4043-97E1-D88A0B0B34F9}"/>
              </a:ext>
            </a:extLst>
          </p:cNvPr>
          <p:cNvSpPr/>
          <p:nvPr/>
        </p:nvSpPr>
        <p:spPr bwMode="gray">
          <a:xfrm>
            <a:off x="6838395" y="2791784"/>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a:extLst>
              <a:ext uri="{FF2B5EF4-FFF2-40B4-BE49-F238E27FC236}">
                <a16:creationId xmlns:a16="http://schemas.microsoft.com/office/drawing/2014/main" id="{12100F9B-7413-4F13-91BC-61D67D152E7D}"/>
              </a:ext>
            </a:extLst>
          </p:cNvPr>
          <p:cNvSpPr/>
          <p:nvPr/>
        </p:nvSpPr>
        <p:spPr bwMode="gray">
          <a:xfrm>
            <a:off x="7504052" y="3219149"/>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Straight Arrow Connector 25">
            <a:extLst>
              <a:ext uri="{FF2B5EF4-FFF2-40B4-BE49-F238E27FC236}">
                <a16:creationId xmlns:a16="http://schemas.microsoft.com/office/drawing/2014/main" id="{A7471407-9CD8-4B76-AD38-74AD1735B435}"/>
              </a:ext>
            </a:extLst>
          </p:cNvPr>
          <p:cNvCxnSpPr>
            <a:cxnSpLocks/>
            <a:stCxn id="27" idx="5"/>
          </p:cNvCxnSpPr>
          <p:nvPr/>
        </p:nvCxnSpPr>
        <p:spPr>
          <a:xfrm>
            <a:off x="5400519" y="3297726"/>
            <a:ext cx="1055124" cy="1045077"/>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557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Launch the app</a:t>
            </a:r>
          </a:p>
          <a:p>
            <a:pPr lvl="1"/>
            <a:r>
              <a:rPr lang="en-US" dirty="0">
                <a:sym typeface="Wingdings" panose="05000000000000000000" pitchFamily="2" charset="2"/>
              </a:rPr>
              <a:t>Starts out with a list of test events from a test server</a:t>
            </a:r>
          </a:p>
          <a:p>
            <a:pPr lvl="1"/>
            <a:r>
              <a:rPr lang="en-US" dirty="0">
                <a:sym typeface="Wingdings" panose="05000000000000000000" pitchFamily="2" charset="2"/>
              </a:rPr>
              <a:t>From the “Settings” menu select “Synchronize with Server”</a:t>
            </a:r>
            <a:br>
              <a:rPr lang="en-US" dirty="0">
                <a:sym typeface="Wingdings" panose="05000000000000000000" pitchFamily="2" charset="2"/>
              </a:rPr>
            </a:br>
            <a:r>
              <a:rPr lang="en-US" sz="1400" dirty="0">
                <a:sym typeface="Wingdings" panose="05000000000000000000" pitchFamily="2" charset="2"/>
              </a:rPr>
              <a:t>(</a:t>
            </a:r>
            <a:r>
              <a:rPr lang="en-US" sz="1400" i="1" dirty="0">
                <a:sym typeface="Wingdings" panose="05000000000000000000" pitchFamily="2" charset="2"/>
              </a:rPr>
              <a:t>Note: this first binding step will soon be re-named and made simpler</a:t>
            </a:r>
            <a:r>
              <a:rPr lang="en-US" sz="1400" dirty="0">
                <a:sym typeface="Wingdings" panose="05000000000000000000" pitchFamily="2" charset="2"/>
              </a:rPr>
              <a:t>)</a:t>
            </a:r>
          </a:p>
          <a:p>
            <a:pPr lvl="1"/>
            <a:r>
              <a:rPr lang="en-US" dirty="0">
                <a:sym typeface="Wingdings" panose="05000000000000000000" pitchFamily="2" charset="2"/>
              </a:rPr>
              <a:t>QR-Code Scanner will start</a:t>
            </a:r>
          </a:p>
          <a:p>
            <a:pPr lvl="1"/>
            <a:r>
              <a:rPr lang="en-US" dirty="0">
                <a:sym typeface="Wingdings" panose="05000000000000000000" pitchFamily="2" charset="2"/>
              </a:rPr>
              <a:t>Take snapshot of Device Configuration QR-Code again</a:t>
            </a:r>
          </a:p>
          <a:p>
            <a:pPr lvl="1"/>
            <a:r>
              <a:rPr lang="en-US" dirty="0">
                <a:sym typeface="Wingdings" panose="05000000000000000000" pitchFamily="2" charset="2"/>
              </a:rPr>
              <a:t>Confirm “Setup has changed” dialog</a:t>
            </a:r>
          </a:p>
          <a:p>
            <a:pPr lvl="1"/>
            <a:r>
              <a:rPr lang="en-US" dirty="0">
                <a:sym typeface="Wingdings" panose="05000000000000000000" pitchFamily="2" charset="2"/>
              </a:rPr>
              <a:t>Log on to your event and course area with a position</a:t>
            </a:r>
          </a:p>
          <a:p>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race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a start time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wind information (</a:t>
            </a:r>
            <a:r>
              <a:rPr lang="en-US" dirty="0">
                <a:solidFill>
                  <a:srgbClr val="FF0000"/>
                </a:solidFill>
                <a:sym typeface="Wingdings" panose="05000000000000000000" pitchFamily="2" charset="2"/>
              </a:rPr>
              <a:t>3/4</a:t>
            </a:r>
            <a:r>
              <a:rPr lang="en-US" dirty="0">
                <a:sym typeface="Wingdings" panose="05000000000000000000" pitchFamily="2" charset="2"/>
              </a:rPr>
              <a:t>)</a:t>
            </a:r>
          </a:p>
          <a:p>
            <a:r>
              <a:rPr lang="en-US" dirty="0">
                <a:sym typeface="Wingdings" panose="05000000000000000000" pitchFamily="2" charset="2"/>
              </a:rPr>
              <a:t>Confirm Setup (</a:t>
            </a:r>
            <a:r>
              <a:rPr lang="en-US" dirty="0">
                <a:solidFill>
                  <a:srgbClr val="FF0000"/>
                </a:solidFill>
                <a:sym typeface="Wingdings" panose="05000000000000000000" pitchFamily="2" charset="2"/>
              </a:rPr>
              <a:t>5</a:t>
            </a:r>
            <a:r>
              <a:rPr lang="en-US" dirty="0">
                <a:sym typeface="Wingdings" panose="05000000000000000000" pitchFamily="2" charset="2"/>
              </a:rPr>
              <a:t>)</a:t>
            </a:r>
          </a:p>
          <a:p>
            <a:r>
              <a:rPr lang="en-US" dirty="0">
                <a:sym typeface="Wingdings" panose="05000000000000000000" pitchFamily="2" charset="2"/>
              </a:rPr>
              <a:t>Race timing and flags will show</a:t>
            </a:r>
          </a:p>
          <a:p>
            <a:pPr lvl="1"/>
            <a:r>
              <a:rPr lang="en-US" dirty="0">
                <a:sym typeface="Wingdings" panose="05000000000000000000" pitchFamily="2" charset="2"/>
              </a:rPr>
              <a:t>Change timing again by pressing</a:t>
            </a:r>
            <a:br>
              <a:rPr lang="en-US" dirty="0">
                <a:sym typeface="Wingdings" panose="05000000000000000000" pitchFamily="2" charset="2"/>
              </a:rPr>
            </a:br>
            <a:r>
              <a:rPr lang="en-US" dirty="0">
                <a:sym typeface="Wingdings" panose="05000000000000000000" pitchFamily="2" charset="2"/>
              </a:rPr>
              <a:t>the timing panel at the top</a:t>
            </a:r>
          </a:p>
          <a:p>
            <a:pPr lvl="1"/>
            <a:r>
              <a:rPr lang="en-US" dirty="0">
                <a:sym typeface="Wingdings" panose="05000000000000000000" pitchFamily="2" charset="2"/>
              </a:rPr>
              <a:t>Update start procedure, course, wind or</a:t>
            </a:r>
            <a:br>
              <a:rPr lang="en-US" dirty="0">
                <a:sym typeface="Wingdings" panose="05000000000000000000" pitchFamily="2" charset="2"/>
              </a:rPr>
            </a:br>
            <a:r>
              <a:rPr lang="en-US" dirty="0">
                <a:sym typeface="Wingdings" panose="05000000000000000000" pitchFamily="2" charset="2"/>
              </a:rPr>
              <a:t>start flag by swiping timing panel to the left</a:t>
            </a:r>
          </a:p>
          <a:p>
            <a:pPr lvl="1"/>
            <a:r>
              <a:rPr lang="en-US" dirty="0">
                <a:sym typeface="Wingdings" panose="05000000000000000000" pitchFamily="2" charset="2"/>
              </a:rPr>
              <a:t>Postpone, abort, recall or mark first finisher</a:t>
            </a:r>
          </a:p>
          <a:p>
            <a:endParaRPr lang="en-US" dirty="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On the race </a:t>
            </a:r>
            <a:r>
              <a:rPr lang="en-US" dirty="0" err="1">
                <a:sym typeface="Wingdings" panose="05000000000000000000" pitchFamily="2" charset="2"/>
              </a:rPr>
              <a:t>sceen</a:t>
            </a:r>
            <a:endParaRPr lang="en-US" dirty="0">
              <a:sym typeface="Wingdings" panose="05000000000000000000" pitchFamily="2" charset="2"/>
            </a:endParaRPr>
          </a:p>
          <a:p>
            <a:pPr lvl="1"/>
            <a:r>
              <a:rPr lang="en-US" dirty="0">
                <a:sym typeface="Wingdings" panose="05000000000000000000" pitchFamily="2" charset="2"/>
              </a:rPr>
              <a:t>Swipe the time panel to the left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Tap on “Wind”</a:t>
            </a:r>
          </a:p>
          <a:p>
            <a:pPr lvl="1"/>
            <a:r>
              <a:rPr lang="en-US" dirty="0">
                <a:sym typeface="Wingdings" panose="05000000000000000000" pitchFamily="2" charset="2"/>
              </a:rPr>
              <a:t>Enter wind data</a:t>
            </a:r>
          </a:p>
          <a:p>
            <a:pPr lvl="1"/>
            <a:r>
              <a:rPr lang="en-US" dirty="0">
                <a:sym typeface="Wingdings" panose="05000000000000000000" pitchFamily="2" charset="2"/>
              </a:rPr>
              <a:t>Tap “Set Wind Data”</a:t>
            </a:r>
          </a:p>
          <a:p>
            <a:br>
              <a:rPr lang="en-US" dirty="0">
                <a:sym typeface="Wingdings" panose="05000000000000000000" pitchFamily="2" charset="2"/>
              </a:rPr>
            </a:br>
            <a:r>
              <a:rPr lang="en-US" dirty="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blue flag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the time of first ship home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Tap “Down now” when last ship</a:t>
            </a:r>
            <a:br>
              <a:rPr lang="en-US" dirty="0">
                <a:sym typeface="Wingdings" panose="05000000000000000000" pitchFamily="2" charset="2"/>
              </a:rPr>
            </a:br>
            <a:r>
              <a:rPr lang="en-US" dirty="0">
                <a:sym typeface="Wingdings" panose="05000000000000000000" pitchFamily="2" charset="2"/>
              </a:rPr>
              <a:t>home (</a:t>
            </a:r>
            <a:r>
              <a:rPr lang="en-US" dirty="0">
                <a:solidFill>
                  <a:srgbClr val="FF0000"/>
                </a:solidFill>
                <a:sym typeface="Wingdings" panose="05000000000000000000" pitchFamily="2" charset="2"/>
              </a:rPr>
              <a:t>3</a:t>
            </a:r>
            <a:r>
              <a:rPr lang="en-US" dirty="0">
                <a:sym typeface="Wingdings" panose="05000000000000000000" pitchFamily="2" charset="2"/>
              </a:rPr>
              <a:t>)</a:t>
            </a:r>
          </a:p>
          <a:p>
            <a:r>
              <a:rPr lang="en-US" dirty="0">
                <a:sym typeface="Wingdings" panose="05000000000000000000" pitchFamily="2" charset="2"/>
              </a:rPr>
              <a:t>Either take snapshot of hand-written</a:t>
            </a:r>
            <a:br>
              <a:rPr lang="en-US" dirty="0">
                <a:sym typeface="Wingdings" panose="05000000000000000000" pitchFamily="2" charset="2"/>
              </a:rPr>
            </a:br>
            <a:r>
              <a:rPr lang="en-US" dirty="0">
                <a:sym typeface="Wingdings" panose="05000000000000000000" pitchFamily="2" charset="2"/>
              </a:rPr>
              <a:t>finishing list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Or enter finishing order here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Tap competitor to add to result list</a:t>
            </a:r>
          </a:p>
          <a:p>
            <a:pPr lvl="1"/>
            <a:r>
              <a:rPr lang="en-US" dirty="0">
                <a:sym typeface="Wingdings" panose="05000000000000000000" pitchFamily="2" charset="2"/>
              </a:rPr>
              <a:t>Switch to result list (on small device)</a:t>
            </a:r>
          </a:p>
          <a:p>
            <a:pPr lvl="1"/>
            <a:r>
              <a:rPr lang="en-US" dirty="0">
                <a:sym typeface="Wingdings" panose="05000000000000000000" pitchFamily="2" charset="2"/>
              </a:rPr>
              <a:t>Long-press rank to enter OCS, …</a:t>
            </a:r>
          </a:p>
          <a:p>
            <a:pPr lvl="1"/>
            <a:r>
              <a:rPr lang="en-US" dirty="0">
                <a:sym typeface="Wingdings" panose="05000000000000000000" pitchFamily="2" charset="2"/>
              </a:rPr>
              <a:t>Long-press handle and move</a:t>
            </a:r>
          </a:p>
          <a:p>
            <a:r>
              <a:rPr lang="en-US" dirty="0">
                <a:sym typeface="Wingdings" panose="05000000000000000000" pitchFamily="2" charset="2"/>
              </a:rPr>
              <a:t>Optionally set protest time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399769"/>
            <a:ext cx="8494713" cy="4850202"/>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Position Mask</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a:p>
        </p:txBody>
      </p:sp>
    </p:spTree>
    <p:extLst>
      <p:ext uri="{BB962C8B-B14F-4D97-AF65-F5344CB8AC3E}">
        <p14:creationId xmlns:p14="http://schemas.microsoft.com/office/powerpoint/2010/main" val="161551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t>Smartphone Tracking for Split-Fleet Regattas with per race boat mappings</a:t>
            </a:r>
          </a:p>
          <a:p>
            <a:pPr lvl="2"/>
            <a:r>
              <a:rPr lang="en-US" dirty="0"/>
              <a:t>Register boats for a regatta with split-fleet racing</a:t>
            </a:r>
          </a:p>
          <a:p>
            <a:pPr lvl="2"/>
            <a:r>
              <a:rPr lang="en-US" dirty="0"/>
              <a:t>Register Competitors with per race boat assignments</a:t>
            </a:r>
          </a:p>
          <a:p>
            <a:pPr lvl="2"/>
            <a:r>
              <a:rPr lang="en-US" dirty="0"/>
              <a:t>Map competitors to boats per race</a:t>
            </a:r>
          </a:p>
          <a:p>
            <a:pPr lvl="2"/>
            <a:r>
              <a:rPr lang="en-US" dirty="0"/>
              <a:t>Track boats</a:t>
            </a:r>
          </a:p>
          <a:p>
            <a:pPr lvl="1"/>
            <a:r>
              <a:rPr lang="en-US" dirty="0"/>
              <a:t>Known Issues, Outlook</a:t>
            </a:r>
          </a:p>
          <a:p>
            <a:pPr lvl="2"/>
            <a:r>
              <a:rPr lang="en-US" dirty="0"/>
              <a:t>Importing Competitors from External Regatta Management System</a:t>
            </a:r>
          </a:p>
          <a:p>
            <a:pPr lvl="2"/>
            <a:r>
              <a:rPr lang="en-US" dirty="0"/>
              <a:t>Using Race Manager-Based Result Entry </a:t>
            </a:r>
            <a:r>
              <a:rPr lang="en-US" i="1" dirty="0"/>
              <a:t>and</a:t>
            </a:r>
            <a:r>
              <a:rPr lang="en-US" dirty="0"/>
              <a:t> External Scoring System</a:t>
            </a:r>
          </a:p>
          <a:p>
            <a:pPr lvl="2"/>
            <a:r>
              <a:rPr lang="en-US" dirty="0"/>
              <a:t>Correcting Wrongly Pinged Mark Positions</a:t>
            </a:r>
          </a:p>
          <a:p>
            <a:pPr lvl="2"/>
            <a:r>
              <a:rPr lang="en-US" dirty="0"/>
              <a:t>Obtaining the Apps</a:t>
            </a:r>
          </a:p>
          <a:p>
            <a:pPr lvl="2"/>
            <a:r>
              <a:rPr lang="en-US" dirty="0"/>
              <a:t>User Management</a:t>
            </a:r>
          </a:p>
          <a:p>
            <a:pPr lvl="2"/>
            <a:endParaRPr lang="en-US" dirty="0"/>
          </a:p>
        </p:txBody>
      </p:sp>
    </p:spTree>
    <p:extLst>
      <p:ext uri="{BB962C8B-B14F-4D97-AF65-F5344CB8AC3E}">
        <p14:creationId xmlns:p14="http://schemas.microsoft.com/office/powerpoint/2010/main" val="410236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Edit the Event</a:t>
            </a:r>
          </a:p>
          <a:p>
            <a:pPr lvl="1"/>
            <a:r>
              <a:rPr lang="en-US" dirty="0">
                <a:sym typeface="Wingdings" panose="05000000000000000000" pitchFamily="2" charset="2"/>
              </a:rPr>
              <a:t>Edit URLs</a:t>
            </a: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pPr lvl="1"/>
            <a:r>
              <a:rPr lang="en-US" dirty="0">
                <a:sym typeface="Wingdings" panose="05000000000000000000" pitchFamily="2" charset="2"/>
              </a:rPr>
              <a:t>Edit Images and</a:t>
            </a:r>
            <a:br>
              <a:rPr lang="en-US" dirty="0">
                <a:sym typeface="Wingdings" panose="05000000000000000000" pitchFamily="2" charset="2"/>
              </a:rPr>
            </a:br>
            <a:r>
              <a:rPr lang="en-US" dirty="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Select type of image</a:t>
            </a:r>
          </a:p>
          <a:p>
            <a:r>
              <a:rPr lang="en-US" dirty="0">
                <a:sym typeface="Wingdings" panose="05000000000000000000" pitchFamily="2" charset="2"/>
              </a:rPr>
              <a:t>Input URL</a:t>
            </a:r>
          </a:p>
          <a:p>
            <a:pPr lvl="1"/>
            <a:r>
              <a:rPr lang="en-US" dirty="0">
                <a:sym typeface="Wingdings" panose="05000000000000000000" pitchFamily="2" charset="2"/>
              </a:rPr>
              <a:t>Just copy it if you have it,</a:t>
            </a:r>
          </a:p>
          <a:p>
            <a:pPr lvl="1"/>
            <a:r>
              <a:rPr lang="en-US" dirty="0">
                <a:sym typeface="Wingdings" panose="05000000000000000000" pitchFamily="2" charset="2"/>
              </a:rPr>
              <a:t>Or upload a file. This will</a:t>
            </a:r>
            <a:br>
              <a:rPr lang="en-US" dirty="0">
                <a:sym typeface="Wingdings" panose="05000000000000000000" pitchFamily="2" charset="2"/>
              </a:rPr>
            </a:br>
            <a:r>
              <a:rPr lang="en-US" dirty="0">
                <a:sym typeface="Wingdings" panose="05000000000000000000" pitchFamily="2" charset="2"/>
              </a:rPr>
              <a:t>fill the URL field when</a:t>
            </a:r>
            <a:br>
              <a:rPr lang="en-US" dirty="0">
                <a:sym typeface="Wingdings" panose="05000000000000000000" pitchFamily="2" charset="2"/>
              </a:rPr>
            </a:br>
            <a:r>
              <a:rPr lang="en-US" dirty="0">
                <a:sym typeface="Wingdings" panose="05000000000000000000" pitchFamily="2" charset="2"/>
              </a:rPr>
              <a:t>upload is complete</a:t>
            </a:r>
          </a:p>
          <a:p>
            <a:pPr lvl="1"/>
            <a:r>
              <a:rPr lang="en-US" dirty="0">
                <a:sym typeface="Wingdings" panose="05000000000000000000" pitchFamily="2" charset="2"/>
              </a:rPr>
              <a:t>Title, Subtitle and Copy-</a:t>
            </a:r>
            <a:br>
              <a:rPr lang="en-US" dirty="0">
                <a:sym typeface="Wingdings" panose="05000000000000000000" pitchFamily="2" charset="2"/>
              </a:rPr>
            </a:br>
            <a:r>
              <a:rPr lang="en-US" dirty="0">
                <a:sym typeface="Wingdings" panose="05000000000000000000" pitchFamily="2" charset="2"/>
              </a:rPr>
              <a:t>right are optional</a:t>
            </a:r>
          </a:p>
          <a:p>
            <a:pPr lvl="1"/>
            <a:r>
              <a:rPr lang="en-US" dirty="0">
                <a:sym typeface="Wingdings" panose="05000000000000000000" pitchFamily="2" charset="2"/>
              </a:rPr>
              <a:t>Width/Height will be filled</a:t>
            </a:r>
            <a:br>
              <a:rPr lang="en-US" dirty="0">
                <a:sym typeface="Wingdings" panose="05000000000000000000" pitchFamily="2" charset="2"/>
              </a:rPr>
            </a:br>
            <a:r>
              <a:rPr lang="en-US" dirty="0">
                <a:sym typeface="Wingdings" panose="05000000000000000000" pitchFamily="2" charset="2"/>
              </a:rPr>
              <a:t>automatically</a:t>
            </a:r>
          </a:p>
          <a:p>
            <a:r>
              <a:rPr lang="en-US" dirty="0">
                <a:sym typeface="Wingdings" panose="05000000000000000000" pitchFamily="2" charset="2"/>
              </a:rPr>
              <a:t>Select additional tags if applicable</a:t>
            </a:r>
          </a:p>
          <a:p>
            <a:pPr lvl="1"/>
            <a:r>
              <a:rPr lang="en-US" dirty="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1/3</a:t>
            </a:r>
          </a:p>
        </p:txBody>
      </p:sp>
      <p:sp>
        <p:nvSpPr>
          <p:cNvPr id="26" name="TextBox 25"/>
          <p:cNvSpPr txBox="1"/>
          <p:nvPr/>
        </p:nvSpPr>
        <p:spPr>
          <a:xfrm>
            <a:off x="3240858" y="4754598"/>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pic>
        <p:nvPicPr>
          <p:cNvPr id="31" name="Picture 30"/>
          <p:cNvPicPr>
            <a:picLocks noChangeAspect="1"/>
          </p:cNvPicPr>
          <p:nvPr/>
        </p:nvPicPr>
        <p:blipFill>
          <a:blip r:embed="rId3"/>
          <a:stretch>
            <a:fillRect/>
          </a:stretch>
        </p:blipFill>
        <p:spPr>
          <a:xfrm>
            <a:off x="3430656" y="2094858"/>
            <a:ext cx="2209390" cy="2601244"/>
          </a:xfrm>
          <a:prstGeom prst="rect">
            <a:avLst/>
          </a:prstGeom>
        </p:spPr>
      </p:pic>
      <p:sp>
        <p:nvSpPr>
          <p:cNvPr id="35" name="TextBox 34"/>
          <p:cNvSpPr txBox="1"/>
          <p:nvPr/>
        </p:nvSpPr>
        <p:spPr>
          <a:xfrm>
            <a:off x="3150300" y="441798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pic>
        <p:nvPicPr>
          <p:cNvPr id="38" name="Picture 37"/>
          <p:cNvPicPr>
            <a:picLocks noChangeAspect="1"/>
          </p:cNvPicPr>
          <p:nvPr/>
        </p:nvPicPr>
        <p:blipFill>
          <a:blip r:embed="rId4"/>
          <a:stretch>
            <a:fillRect/>
          </a:stretch>
        </p:blipFill>
        <p:spPr>
          <a:xfrm>
            <a:off x="5883031" y="2807896"/>
            <a:ext cx="2494438" cy="1345195"/>
          </a:xfrm>
          <a:prstGeom prst="rect">
            <a:avLst/>
          </a:prstGeom>
        </p:spPr>
      </p:pic>
      <p:sp>
        <p:nvSpPr>
          <p:cNvPr id="40" name="Oval 39"/>
          <p:cNvSpPr/>
          <p:nvPr/>
        </p:nvSpPr>
        <p:spPr bwMode="gray">
          <a:xfrm>
            <a:off x="7490068" y="3858940"/>
            <a:ext cx="483756" cy="243273"/>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40"/>
          <p:cNvSpPr txBox="1"/>
          <p:nvPr/>
        </p:nvSpPr>
        <p:spPr>
          <a:xfrm>
            <a:off x="6646058" y="313024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44" name="Oval 43"/>
          <p:cNvSpPr/>
          <p:nvPr/>
        </p:nvSpPr>
        <p:spPr bwMode="gray">
          <a:xfrm>
            <a:off x="3519685" y="4722478"/>
            <a:ext cx="839593"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Oval 44"/>
          <p:cNvSpPr/>
          <p:nvPr/>
        </p:nvSpPr>
        <p:spPr bwMode="gray">
          <a:xfrm>
            <a:off x="3439448" y="4417989"/>
            <a:ext cx="323337"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lang="de-DE" dirty="0"/>
          </a:p>
        </p:txBody>
      </p:sp>
      <p:cxnSp>
        <p:nvCxnSpPr>
          <p:cNvPr id="36" name="Curved Connector 35"/>
          <p:cNvCxnSpPr>
            <a:stCxn id="45" idx="6"/>
            <a:endCxn id="38" idx="1"/>
          </p:cNvCxnSpPr>
          <p:nvPr/>
        </p:nvCxnSpPr>
        <p:spPr>
          <a:xfrm flipV="1">
            <a:off x="3762785" y="3480494"/>
            <a:ext cx="2120246" cy="107655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bwMode="gray">
          <a:xfrm>
            <a:off x="6935854" y="3078378"/>
            <a:ext cx="1424031" cy="304908"/>
          </a:xfrm>
          <a:prstGeom prst="rect">
            <a:avLst/>
          </a:prstGeom>
          <a:noFill/>
          <a:ln>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4" name="TextBox 63"/>
          <p:cNvSpPr txBox="1"/>
          <p:nvPr/>
        </p:nvSpPr>
        <p:spPr>
          <a:xfrm>
            <a:off x="7128261" y="3873640"/>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12" name="Rectangle 11"/>
          <p:cNvSpPr/>
          <p:nvPr/>
        </p:nvSpPr>
        <p:spPr bwMode="gray">
          <a:xfrm>
            <a:off x="6935854" y="2163755"/>
            <a:ext cx="1441615" cy="581986"/>
          </a:xfrm>
          <a:prstGeom prst="rect">
            <a:avLst/>
          </a:prstGeom>
          <a:solidFill>
            <a:schemeClr val="bg1"/>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solidFill>
                  <a:srgbClr val="FF0000"/>
                </a:solidFill>
                <a:ea typeface="Arial Unicode MS" pitchFamily="34" charset="-128"/>
                <a:cs typeface="Arial Unicode MS" pitchFamily="34" charset="-128"/>
              </a:rPr>
              <a:t>Enter link </a:t>
            </a:r>
            <a:r>
              <a:rPr lang="de-DE" sz="1000" kern="0" dirty="0" err="1">
                <a:solidFill>
                  <a:srgbClr val="FF0000"/>
                </a:solidFill>
                <a:ea typeface="Arial Unicode MS" pitchFamily="34" charset="-128"/>
                <a:cs typeface="Arial Unicode MS" pitchFamily="34" charset="-128"/>
              </a:rPr>
              <a:t>to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video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youtube</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or</a:t>
            </a:r>
            <a:r>
              <a:rPr lang="de-DE" sz="1000" kern="0" dirty="0">
                <a:solidFill>
                  <a:srgbClr val="FF0000"/>
                </a:solidFill>
                <a:ea typeface="Arial Unicode MS" pitchFamily="34" charset="-128"/>
                <a:cs typeface="Arial Unicode MS" pitchFamily="34" charset="-128"/>
              </a:rPr>
              <a:t> mp4) </a:t>
            </a:r>
            <a:r>
              <a:rPr lang="de-DE" sz="1000" kern="0" dirty="0" err="1">
                <a:solidFill>
                  <a:srgbClr val="FF0000"/>
                </a:solidFill>
                <a:ea typeface="Arial Unicode MS" pitchFamily="34" charset="-128"/>
                <a:cs typeface="Arial Unicode MS" pitchFamily="34" charset="-128"/>
              </a:rPr>
              <a:t>and</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name</a:t>
            </a:r>
            <a:endParaRPr lang="de-DE" sz="1000" kern="0" dirty="0">
              <a:solidFill>
                <a:srgbClr val="FF0000"/>
              </a:solidFill>
              <a:ea typeface="Arial Unicode MS" pitchFamily="34" charset="-128"/>
              <a:cs typeface="Arial Unicode MS" pitchFamily="34" charset="-128"/>
            </a:endParaRPr>
          </a:p>
        </p:txBody>
      </p:sp>
      <p:sp>
        <p:nvSpPr>
          <p:cNvPr id="16" name="Text Placeholder 2"/>
          <p:cNvSpPr>
            <a:spLocks noGrp="1"/>
          </p:cNvSpPr>
          <p:nvPr>
            <p:ph type="body" sz="quarter" idx="10"/>
          </p:nvPr>
        </p:nvSpPr>
        <p:spPr>
          <a:xfrm>
            <a:off x="324000" y="5527838"/>
            <a:ext cx="8494714" cy="801124"/>
          </a:xfrm>
        </p:spPr>
        <p:txBody>
          <a:bodyPr/>
          <a:lstStyle/>
          <a:p>
            <a:r>
              <a:rPr lang="en-US" dirty="0">
                <a:sym typeface="Wingdings" panose="05000000000000000000" pitchFamily="2" charset="2"/>
              </a:rPr>
              <a:t>With administrator permissions, use “Manage Media” to link videos to race</a:t>
            </a:r>
          </a:p>
          <a:p>
            <a:pPr lvl="1"/>
            <a:r>
              <a:rPr lang="en-US" dirty="0">
                <a:sym typeface="Wingdings" panose="05000000000000000000" pitchFamily="2" charset="2"/>
              </a:rPr>
              <a:t>Video start time defaults to start of race</a:t>
            </a:r>
          </a:p>
        </p:txBody>
      </p:sp>
    </p:spTree>
    <p:extLst>
      <p:ext uri="{BB962C8B-B14F-4D97-AF65-F5344CB8AC3E}">
        <p14:creationId xmlns:p14="http://schemas.microsoft.com/office/powerpoint/2010/main" val="1390101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2/3</a:t>
            </a:r>
          </a:p>
        </p:txBody>
      </p:sp>
      <p:pic>
        <p:nvPicPr>
          <p:cNvPr id="19" name="Picture 18"/>
          <p:cNvPicPr>
            <a:picLocks noChangeAspect="1"/>
          </p:cNvPicPr>
          <p:nvPr/>
        </p:nvPicPr>
        <p:blipFill>
          <a:blip r:embed="rId3"/>
          <a:stretch>
            <a:fillRect/>
          </a:stretch>
        </p:blipFill>
        <p:spPr>
          <a:xfrm>
            <a:off x="3430656" y="2094858"/>
            <a:ext cx="2209390" cy="2601244"/>
          </a:xfrm>
          <a:prstGeom prst="rect">
            <a:avLst/>
          </a:prstGeom>
        </p:spPr>
      </p:pic>
      <p:sp>
        <p:nvSpPr>
          <p:cNvPr id="20" name="Oval 19"/>
          <p:cNvSpPr/>
          <p:nvPr/>
        </p:nvSpPr>
        <p:spPr bwMode="gray">
          <a:xfrm>
            <a:off x="5385092"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5367330" y="3111104"/>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sp>
        <p:nvSpPr>
          <p:cNvPr id="23" name="TextBox 22"/>
          <p:cNvSpPr txBox="1"/>
          <p:nvPr/>
        </p:nvSpPr>
        <p:spPr>
          <a:xfrm>
            <a:off x="3194887" y="3471607"/>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sp>
        <p:nvSpPr>
          <p:cNvPr id="27" name="Oval 26"/>
          <p:cNvSpPr/>
          <p:nvPr/>
        </p:nvSpPr>
        <p:spPr bwMode="gray">
          <a:xfrm>
            <a:off x="3430656"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323999" y="2409419"/>
            <a:ext cx="2402129" cy="2328075"/>
          </a:xfrm>
          <a:prstGeom prst="rect">
            <a:avLst/>
          </a:prstGeom>
        </p:spPr>
      </p:pic>
      <p:cxnSp>
        <p:nvCxnSpPr>
          <p:cNvPr id="28" name="Curved Connector 27"/>
          <p:cNvCxnSpPr>
            <a:stCxn id="27" idx="2"/>
            <a:endCxn id="6" idx="3"/>
          </p:cNvCxnSpPr>
          <p:nvPr/>
        </p:nvCxnSpPr>
        <p:spPr>
          <a:xfrm rot="10800000">
            <a:off x="2726128" y="3573457"/>
            <a:ext cx="704528" cy="227188"/>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135350" y="4013199"/>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37" name="TextBox 36"/>
          <p:cNvSpPr txBox="1"/>
          <p:nvPr/>
        </p:nvSpPr>
        <p:spPr>
          <a:xfrm>
            <a:off x="320338" y="5634861"/>
            <a:ext cx="8469182"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3</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„Edit“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Utilize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adjustment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buttons</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set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of</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4</a:t>
            </a:r>
            <a:r>
              <a:rPr lang="de-DE" sz="1200" kern="0" dirty="0">
                <a:latin typeface="+mn-lt"/>
                <a:ea typeface="Arial Unicode MS" pitchFamily="34" charset="-128"/>
                <a:cs typeface="Arial Unicode MS" pitchFamily="34" charset="-128"/>
              </a:rPr>
              <a:t>) Move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slider</a:t>
            </a:r>
            <a:r>
              <a:rPr lang="de-DE" sz="1200" kern="0" dirty="0">
                <a:latin typeface="+mn-lt"/>
                <a:ea typeface="Arial Unicode MS" pitchFamily="34" charset="-128"/>
                <a:cs typeface="Arial Unicode MS" pitchFamily="34" charset="-128"/>
              </a:rPr>
              <a:t> on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timeline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point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currently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represented</a:t>
            </a:r>
            <a:r>
              <a:rPr lang="de-DE" sz="1200" kern="0" dirty="0">
                <a:latin typeface="+mn-lt"/>
                <a:ea typeface="Arial Unicode MS" pitchFamily="34" charset="-128"/>
                <a:cs typeface="Arial Unicode MS" pitchFamily="34" charset="-128"/>
              </a:rPr>
              <a:t> in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window</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5</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„Preview“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Click on „Save“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store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change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database</a:t>
            </a:r>
            <a:r>
              <a:rPr lang="de-DE" sz="1200" kern="0" dirty="0">
                <a:latin typeface="+mn-lt"/>
                <a:ea typeface="Arial Unicode MS" pitchFamily="34" charset="-128"/>
                <a:cs typeface="Arial Unicode MS" pitchFamily="34" charset="-128"/>
              </a:rPr>
              <a:t>.</a:t>
            </a:r>
          </a:p>
        </p:txBody>
      </p:sp>
      <p:sp>
        <p:nvSpPr>
          <p:cNvPr id="39" name="Oval 38"/>
          <p:cNvSpPr/>
          <p:nvPr/>
        </p:nvSpPr>
        <p:spPr bwMode="gray">
          <a:xfrm>
            <a:off x="4477141" y="5075867"/>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2" name="Curved Connector 41"/>
          <p:cNvCxnSpPr/>
          <p:nvPr/>
        </p:nvCxnSpPr>
        <p:spPr>
          <a:xfrm rot="10800000" flipV="1">
            <a:off x="898970" y="5349733"/>
            <a:ext cx="3511349" cy="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640721" y="5196744"/>
            <a:ext cx="483151" cy="307777"/>
          </a:xfrm>
          <a:prstGeom prst="rect">
            <a:avLst/>
          </a:prstGeom>
        </p:spPr>
        <p:txBody>
          <a:bodyPr wrap="square">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52" name="Oval 51"/>
          <p:cNvSpPr/>
          <p:nvPr/>
        </p:nvSpPr>
        <p:spPr bwMode="gray">
          <a:xfrm>
            <a:off x="648830" y="5076932"/>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3" name="Oval 52"/>
          <p:cNvSpPr/>
          <p:nvPr/>
        </p:nvSpPr>
        <p:spPr bwMode="gray">
          <a:xfrm>
            <a:off x="395710" y="4013199"/>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531653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3/3</a:t>
            </a:r>
          </a:p>
        </p:txBody>
      </p:sp>
      <p:sp>
        <p:nvSpPr>
          <p:cNvPr id="22" name="Text Placeholder 2"/>
          <p:cNvSpPr>
            <a:spLocks noGrp="1"/>
          </p:cNvSpPr>
          <p:nvPr>
            <p:ph type="body" sz="quarter" idx="10"/>
          </p:nvPr>
        </p:nvSpPr>
        <p:spPr>
          <a:xfrm>
            <a:off x="324000" y="1692000"/>
            <a:ext cx="8494714" cy="4990154"/>
          </a:xfrm>
        </p:spPr>
        <p:txBody>
          <a:bodyPr/>
          <a:lstStyle/>
          <a:p>
            <a:r>
              <a:rPr lang="en-US" dirty="0">
                <a:sym typeface="Wingdings" panose="05000000000000000000" pitchFamily="2" charset="2"/>
              </a:rPr>
              <a:t>Further explanations and helpful tips:</a:t>
            </a:r>
          </a:p>
          <a:p>
            <a:pPr lvl="1"/>
            <a:r>
              <a:rPr lang="en-US" dirty="0">
                <a:sym typeface="Wingdings" panose="05000000000000000000" pitchFamily="2" charset="2"/>
              </a:rPr>
              <a:t>Choose easily identifiable events such as the start of the race or a mark rounding and match their time.</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a:p>
            <a:pPr lvl="1"/>
            <a:r>
              <a:rPr lang="en-US" dirty="0">
                <a:sym typeface="Wingdings" panose="05000000000000000000" pitchFamily="2" charset="2"/>
              </a:rPr>
              <a:t>To enable exact matching of video material and race replay, use the time adjustment buttons in the video window.</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p:txBody>
      </p:sp>
      <p:pic>
        <p:nvPicPr>
          <p:cNvPr id="7" name="Picture 6"/>
          <p:cNvPicPr>
            <a:picLocks noChangeAspect="1"/>
          </p:cNvPicPr>
          <p:nvPr/>
        </p:nvPicPr>
        <p:blipFill>
          <a:blip r:embed="rId2"/>
          <a:stretch>
            <a:fillRect/>
          </a:stretch>
        </p:blipFill>
        <p:spPr>
          <a:xfrm>
            <a:off x="465861" y="5857512"/>
            <a:ext cx="3076575" cy="457200"/>
          </a:xfrm>
          <a:prstGeom prst="rect">
            <a:avLst/>
          </a:prstGeom>
        </p:spPr>
      </p:pic>
      <p:pic>
        <p:nvPicPr>
          <p:cNvPr id="8" name="Picture 7"/>
          <p:cNvPicPr>
            <a:picLocks noChangeAspect="1"/>
          </p:cNvPicPr>
          <p:nvPr/>
        </p:nvPicPr>
        <p:blipFill>
          <a:blip r:embed="rId3"/>
          <a:stretch>
            <a:fillRect/>
          </a:stretch>
        </p:blipFill>
        <p:spPr>
          <a:xfrm>
            <a:off x="4618988" y="2907028"/>
            <a:ext cx="3025826" cy="1768584"/>
          </a:xfrm>
          <a:prstGeom prst="rect">
            <a:avLst/>
          </a:prstGeom>
        </p:spPr>
      </p:pic>
      <p:pic>
        <p:nvPicPr>
          <p:cNvPr id="9" name="Picture 8"/>
          <p:cNvPicPr>
            <a:picLocks noChangeAspect="1"/>
          </p:cNvPicPr>
          <p:nvPr/>
        </p:nvPicPr>
        <p:blipFill>
          <a:blip r:embed="rId4"/>
          <a:stretch>
            <a:fillRect/>
          </a:stretch>
        </p:blipFill>
        <p:spPr>
          <a:xfrm>
            <a:off x="465861" y="2907028"/>
            <a:ext cx="3171838" cy="1770624"/>
          </a:xfrm>
          <a:prstGeom prst="rect">
            <a:avLst/>
          </a:prstGeom>
        </p:spPr>
      </p:pic>
      <p:sp>
        <p:nvSpPr>
          <p:cNvPr id="10" name="Left-Right Arrow 9"/>
          <p:cNvSpPr/>
          <p:nvPr/>
        </p:nvSpPr>
        <p:spPr bwMode="gray">
          <a:xfrm>
            <a:off x="3773021" y="3649725"/>
            <a:ext cx="710644" cy="283189"/>
          </a:xfrm>
          <a:prstGeom prst="lef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020691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Set dates, course area</a:t>
            </a:r>
            <a:br>
              <a:rPr lang="en-US" dirty="0">
                <a:sym typeface="Wingdings" panose="05000000000000000000" pitchFamily="2" charset="2"/>
              </a:rPr>
            </a:br>
            <a:r>
              <a:rPr lang="en-US" dirty="0">
                <a:sym typeface="Wingdings" panose="05000000000000000000" pitchFamily="2" charset="2"/>
              </a:rPr>
              <a:t>and series configuration</a:t>
            </a:r>
          </a:p>
          <a:p>
            <a:pPr lvl="1"/>
            <a:r>
              <a:rPr lang="en-US" dirty="0">
                <a:sym typeface="Wingdings" panose="05000000000000000000" pitchFamily="2" charset="2"/>
              </a:rPr>
              <a:t>Use “Add Series” for split-fleet</a:t>
            </a:r>
            <a:br>
              <a:rPr lang="en-US" dirty="0">
                <a:sym typeface="Wingdings" panose="05000000000000000000" pitchFamily="2" charset="2"/>
              </a:rPr>
            </a:br>
            <a:r>
              <a:rPr lang="en-US" dirty="0">
                <a:sym typeface="Wingdings" panose="05000000000000000000" pitchFamily="2" charset="2"/>
              </a:rPr>
              <a:t>set-ups</a:t>
            </a:r>
          </a:p>
          <a:p>
            <a:pPr lvl="1"/>
            <a:r>
              <a:rPr lang="en-US" dirty="0">
                <a:sym typeface="Wingdings" panose="05000000000000000000" pitchFamily="2" charset="2"/>
              </a:rPr>
              <a:t>Configure series scoring options</a:t>
            </a:r>
          </a:p>
          <a:p>
            <a:pPr lvl="1"/>
            <a:r>
              <a:rPr lang="en-US" dirty="0">
                <a:sym typeface="Wingdings" panose="05000000000000000000" pitchFamily="2" charset="2"/>
              </a:rPr>
              <a:t>Define fleets</a:t>
            </a:r>
          </a:p>
          <a:p>
            <a:pPr lvl="1"/>
            <a:r>
              <a:rPr lang="en-US" dirty="0">
                <a:sym typeface="Wingdings" panose="05000000000000000000" pitchFamily="2" charset="2"/>
              </a:rPr>
              <a:t>Use “Rank” 0 for</a:t>
            </a:r>
            <a:br>
              <a:rPr lang="en-US" dirty="0">
                <a:sym typeface="Wingdings" panose="05000000000000000000" pitchFamily="2" charset="2"/>
              </a:rPr>
            </a:br>
            <a:r>
              <a:rPr lang="en-US" dirty="0">
                <a:sym typeface="Wingdings" panose="05000000000000000000" pitchFamily="2" charset="2"/>
              </a:rPr>
              <a:t>qualification series</a:t>
            </a:r>
            <a:br>
              <a:rPr lang="en-US" dirty="0">
                <a:sym typeface="Wingdings" panose="05000000000000000000" pitchFamily="2" charset="2"/>
              </a:rPr>
            </a:br>
            <a:r>
              <a:rPr lang="en-US" dirty="0">
                <a:sym typeface="Wingdings" panose="05000000000000000000" pitchFamily="2" charset="2"/>
              </a:rPr>
              <a:t>(Yellow/Blue/… fleets)</a:t>
            </a:r>
          </a:p>
          <a:p>
            <a:pPr lvl="1"/>
            <a:r>
              <a:rPr lang="en-US" dirty="0">
                <a:sym typeface="Wingdings" panose="05000000000000000000" pitchFamily="2" charset="2"/>
              </a:rPr>
              <a:t>Use 1, 2, … for Gold,</a:t>
            </a:r>
            <a:br>
              <a:rPr lang="en-US" dirty="0">
                <a:sym typeface="Wingdings" panose="05000000000000000000" pitchFamily="2" charset="2"/>
              </a:rPr>
            </a:br>
            <a:r>
              <a:rPr lang="en-US" dirty="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For non-default (P/I/Z/Black) start</a:t>
            </a:r>
            <a:br>
              <a:rPr lang="en-US" dirty="0">
                <a:sym typeface="Wingdings" panose="05000000000000000000" pitchFamily="2" charset="2"/>
              </a:rPr>
            </a:br>
            <a:r>
              <a:rPr lang="en-US" dirty="0">
                <a:sym typeface="Wingdings" panose="05000000000000000000" pitchFamily="2" charset="2"/>
              </a:rPr>
              <a:t>mode flags, change configuration</a:t>
            </a:r>
          </a:p>
          <a:p>
            <a:pPr lvl="1"/>
            <a:r>
              <a:rPr lang="en-US" dirty="0">
                <a:sym typeface="Wingdings" panose="05000000000000000000" pitchFamily="2" charset="2"/>
              </a:rPr>
              <a:t>Choose how courses shall be</a:t>
            </a:r>
            <a:br>
              <a:rPr lang="en-US" dirty="0">
                <a:sym typeface="Wingdings" panose="05000000000000000000" pitchFamily="2" charset="2"/>
              </a:rPr>
            </a:br>
            <a:r>
              <a:rPr lang="en-US" dirty="0">
                <a:sym typeface="Wingdings" panose="05000000000000000000" pitchFamily="2" charset="2"/>
              </a:rPr>
              <a:t>designed in the app</a:t>
            </a:r>
          </a:p>
          <a:p>
            <a:pPr lvl="1"/>
            <a:r>
              <a:rPr lang="en-US" dirty="0">
                <a:sym typeface="Wingdings" panose="05000000000000000000" pitchFamily="2" charset="2"/>
              </a:rPr>
              <a:t>Enable start procedure(s)</a:t>
            </a:r>
          </a:p>
          <a:p>
            <a:pPr lvl="1"/>
            <a:r>
              <a:rPr lang="en-US" dirty="0">
                <a:sym typeface="Wingdings" panose="05000000000000000000" pitchFamily="2" charset="2"/>
              </a:rPr>
              <a:t>Activate/Disable individual recall</a:t>
            </a:r>
            <a:br>
              <a:rPr lang="en-US" dirty="0">
                <a:sym typeface="Wingdings" panose="05000000000000000000" pitchFamily="2" charset="2"/>
              </a:rPr>
            </a:br>
            <a:r>
              <a:rPr lang="en-US" dirty="0">
                <a:sym typeface="Wingdings" panose="05000000000000000000" pitchFamily="2" charset="2"/>
              </a:rPr>
              <a:t>(X will or will not be offered in app)</a:t>
            </a:r>
          </a:p>
          <a:p>
            <a:pPr lvl="1"/>
            <a:r>
              <a:rPr lang="en-US" dirty="0">
                <a:sym typeface="Wingdings" panose="05000000000000000000" pitchFamily="2" charset="2"/>
              </a:rPr>
              <a:t>Choose specific start mode flags, such as “U”</a:t>
            </a:r>
          </a:p>
          <a:p>
            <a:r>
              <a:rPr lang="en-US" dirty="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“Edit Scores” icon</a:t>
            </a:r>
          </a:p>
          <a:p>
            <a:r>
              <a:rPr lang="en-US" dirty="0">
                <a:sym typeface="Wingdings" panose="05000000000000000000" pitchFamily="2" charset="2"/>
              </a:rPr>
              <a:t>Click “Import Official Results”</a:t>
            </a:r>
          </a:p>
          <a:p>
            <a:r>
              <a:rPr lang="en-US" dirty="0">
                <a:sym typeface="Wingdings" panose="05000000000000000000" pitchFamily="2" charset="2"/>
              </a:rPr>
              <a:t>Select provider</a:t>
            </a:r>
          </a:p>
          <a:p>
            <a:r>
              <a:rPr lang="en-US" dirty="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Assign imported scores to competitors / races</a:t>
            </a:r>
          </a:p>
          <a:p>
            <a:pPr lvl="1"/>
            <a:r>
              <a:rPr lang="en-US" dirty="0">
                <a:sym typeface="Wingdings" panose="05000000000000000000" pitchFamily="2" charset="2"/>
              </a:rPr>
              <a:t>Suggestions for matching sail numbers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Suggestions based on race numbers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All suggestions can be changed at any time</a:t>
            </a:r>
          </a:p>
          <a:p>
            <a:pPr lvl="1"/>
            <a:r>
              <a:rPr lang="en-US" dirty="0">
                <a:sym typeface="Wingdings" panose="05000000000000000000" pitchFamily="2" charset="2"/>
              </a:rPr>
              <a:t>Select all, none, all of a race or all for a competitor (</a:t>
            </a:r>
            <a:r>
              <a:rPr lang="en-US" dirty="0">
                <a:solidFill>
                  <a:srgbClr val="FF0000"/>
                </a:solidFill>
                <a:sym typeface="Wingdings" panose="05000000000000000000" pitchFamily="2" charset="2"/>
              </a:rPr>
              <a:t>4</a:t>
            </a:r>
            <a:r>
              <a:rPr lang="en-US" dirty="0">
                <a:sym typeface="Wingdings" panose="05000000000000000000" pitchFamily="2" charset="2"/>
              </a:rPr>
              <a:t>)</a:t>
            </a: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a:t>
            </a:r>
          </a:p>
        </p:txBody>
      </p:sp>
      <p:sp>
        <p:nvSpPr>
          <p:cNvPr id="3" name="Text Placeholder 2"/>
          <p:cNvSpPr>
            <a:spLocks noGrp="1"/>
          </p:cNvSpPr>
          <p:nvPr>
            <p:ph type="body" sz="quarter" idx="10"/>
          </p:nvPr>
        </p:nvSpPr>
        <p:spPr>
          <a:xfrm>
            <a:off x="323999" y="1692000"/>
            <a:ext cx="3965197" cy="4200800"/>
          </a:xfrm>
        </p:spPr>
        <p:txBody>
          <a:bodyPr/>
          <a:lstStyle/>
          <a:p>
            <a:pPr lvl="1"/>
            <a:r>
              <a:rPr lang="en-US" dirty="0"/>
              <a:t>Requirements: </a:t>
            </a:r>
          </a:p>
          <a:p>
            <a:pPr lvl="2"/>
            <a:r>
              <a:rPr lang="en-US" dirty="0"/>
              <a:t>Admin permission</a:t>
            </a:r>
          </a:p>
          <a:p>
            <a:pPr lvl="2"/>
            <a:r>
              <a:rPr lang="en-US" dirty="0"/>
              <a:t>Race Status: Tracking</a:t>
            </a:r>
          </a:p>
          <a:p>
            <a:pPr lvl="1"/>
            <a:r>
              <a:rPr lang="en-US" dirty="0"/>
              <a:t>Go to “Events” </a:t>
            </a:r>
          </a:p>
          <a:p>
            <a:pPr lvl="1"/>
            <a:r>
              <a:rPr lang="en-US" dirty="0"/>
              <a:t>Select event</a:t>
            </a:r>
          </a:p>
        </p:txBody>
      </p:sp>
      <p:pic>
        <p:nvPicPr>
          <p:cNvPr id="4" name="Picture 3"/>
          <p:cNvPicPr>
            <a:picLocks noChangeAspect="1"/>
          </p:cNvPicPr>
          <p:nvPr/>
        </p:nvPicPr>
        <p:blipFill>
          <a:blip r:embed="rId2"/>
          <a:stretch>
            <a:fillRect/>
          </a:stretch>
        </p:blipFill>
        <p:spPr>
          <a:xfrm>
            <a:off x="2942987" y="1100261"/>
            <a:ext cx="5567233" cy="2491351"/>
          </a:xfrm>
          <a:prstGeom prst="rect">
            <a:avLst/>
          </a:prstGeom>
        </p:spPr>
      </p:pic>
      <p:pic>
        <p:nvPicPr>
          <p:cNvPr id="5" name="Picture 4"/>
          <p:cNvPicPr>
            <a:picLocks noChangeAspect="1"/>
          </p:cNvPicPr>
          <p:nvPr/>
        </p:nvPicPr>
        <p:blipFill>
          <a:blip r:embed="rId3"/>
          <a:stretch>
            <a:fillRect/>
          </a:stretch>
        </p:blipFill>
        <p:spPr>
          <a:xfrm>
            <a:off x="323999" y="3331339"/>
            <a:ext cx="4175385" cy="2891180"/>
          </a:xfrm>
          <a:prstGeom prst="rect">
            <a:avLst/>
          </a:prstGeom>
        </p:spPr>
      </p:pic>
    </p:spTree>
    <p:extLst>
      <p:ext uri="{BB962C8B-B14F-4D97-AF65-F5344CB8AC3E}">
        <p14:creationId xmlns:p14="http://schemas.microsoft.com/office/powerpoint/2010/main" val="2854312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Editing</a:t>
            </a:r>
            <a:r>
              <a:rPr lang="de-DE" dirty="0"/>
              <a:t> Mark </a:t>
            </a:r>
            <a:r>
              <a:rPr lang="de-DE" dirty="0" err="1"/>
              <a:t>Positions</a:t>
            </a:r>
            <a:r>
              <a:rPr lang="de-DE" dirty="0"/>
              <a:t> (2)</a:t>
            </a:r>
          </a:p>
        </p:txBody>
      </p:sp>
      <p:sp>
        <p:nvSpPr>
          <p:cNvPr id="3" name="Text Placeholder 2"/>
          <p:cNvSpPr>
            <a:spLocks noGrp="1"/>
          </p:cNvSpPr>
          <p:nvPr>
            <p:ph type="body" sz="quarter" idx="10"/>
          </p:nvPr>
        </p:nvSpPr>
        <p:spPr>
          <a:xfrm>
            <a:off x="324001" y="1692000"/>
            <a:ext cx="4182012" cy="1739357"/>
          </a:xfrm>
        </p:spPr>
        <p:txBody>
          <a:bodyPr/>
          <a:lstStyle/>
          <a:p>
            <a:pPr marL="285750" indent="-285750">
              <a:buFont typeface="Arial" panose="020B0604020202020204" pitchFamily="34" charset="0"/>
              <a:buChar char="•"/>
            </a:pPr>
            <a:r>
              <a:rPr lang="en-US" dirty="0"/>
              <a:t>Click on “Races” tab </a:t>
            </a:r>
          </a:p>
          <a:p>
            <a:pPr marL="285750" indent="-285750">
              <a:buFont typeface="Arial" panose="020B0604020202020204" pitchFamily="34" charset="0"/>
              <a:buChar char="•"/>
            </a:pPr>
            <a:r>
              <a:rPr lang="en-US" dirty="0"/>
              <a:t>Click on “Race Details” </a:t>
            </a:r>
          </a:p>
          <a:p>
            <a:pPr marL="285750" indent="-285750">
              <a:buFont typeface="Arial" panose="020B0604020202020204" pitchFamily="34" charset="0"/>
              <a:buChar char="•"/>
            </a:pPr>
            <a:r>
              <a:rPr lang="en-US" dirty="0"/>
              <a:t>Click on “Race Analysis” </a:t>
            </a:r>
          </a:p>
          <a:p>
            <a:endParaRPr lang="de-DE" dirty="0"/>
          </a:p>
        </p:txBody>
      </p:sp>
      <p:pic>
        <p:nvPicPr>
          <p:cNvPr id="6" name="Picture 5"/>
          <p:cNvPicPr>
            <a:picLocks noChangeAspect="1"/>
          </p:cNvPicPr>
          <p:nvPr/>
        </p:nvPicPr>
        <p:blipFill>
          <a:blip r:embed="rId2"/>
          <a:stretch>
            <a:fillRect/>
          </a:stretch>
        </p:blipFill>
        <p:spPr>
          <a:xfrm>
            <a:off x="417844" y="2912883"/>
            <a:ext cx="5016827" cy="3366472"/>
          </a:xfrm>
          <a:prstGeom prst="rect">
            <a:avLst/>
          </a:prstGeom>
        </p:spPr>
      </p:pic>
      <p:pic>
        <p:nvPicPr>
          <p:cNvPr id="7" name="Picture 6"/>
          <p:cNvPicPr>
            <a:picLocks noChangeAspect="1"/>
          </p:cNvPicPr>
          <p:nvPr/>
        </p:nvPicPr>
        <p:blipFill>
          <a:blip r:embed="rId3"/>
          <a:stretch>
            <a:fillRect/>
          </a:stretch>
        </p:blipFill>
        <p:spPr>
          <a:xfrm>
            <a:off x="3080753" y="1323453"/>
            <a:ext cx="5781786" cy="1589430"/>
          </a:xfrm>
          <a:prstGeom prst="rect">
            <a:avLst/>
          </a:prstGeom>
        </p:spPr>
      </p:pic>
      <p:cxnSp>
        <p:nvCxnSpPr>
          <p:cNvPr id="10" name="Curved Connector 9"/>
          <p:cNvCxnSpPr/>
          <p:nvPr/>
        </p:nvCxnSpPr>
        <p:spPr>
          <a:xfrm flipV="1">
            <a:off x="4835951" y="4091233"/>
            <a:ext cx="1282045" cy="1065229"/>
          </a:xfrm>
          <a:prstGeom prst="curvedConnector3">
            <a:avLst>
              <a:gd name="adj1" fmla="val 51471"/>
            </a:avLst>
          </a:prstGeom>
          <a:ln>
            <a:tailEnd type="triangle"/>
          </a:ln>
        </p:spPr>
        <p:style>
          <a:lnRef idx="2">
            <a:schemeClr val="accent5"/>
          </a:lnRef>
          <a:fillRef idx="0">
            <a:schemeClr val="accent5"/>
          </a:fillRef>
          <a:effectRef idx="1">
            <a:schemeClr val="accent5"/>
          </a:effectRef>
          <a:fontRef idx="minor">
            <a:schemeClr val="tx1"/>
          </a:fontRef>
        </p:style>
      </p:cxnSp>
      <p:pic>
        <p:nvPicPr>
          <p:cNvPr id="13" name="Picture 12"/>
          <p:cNvPicPr>
            <a:picLocks noChangeAspect="1"/>
          </p:cNvPicPr>
          <p:nvPr/>
        </p:nvPicPr>
        <p:blipFill>
          <a:blip r:embed="rId4"/>
          <a:stretch>
            <a:fillRect/>
          </a:stretch>
        </p:blipFill>
        <p:spPr>
          <a:xfrm>
            <a:off x="6203767" y="3431357"/>
            <a:ext cx="1497931" cy="1682742"/>
          </a:xfrm>
          <a:prstGeom prst="rect">
            <a:avLst/>
          </a:prstGeom>
        </p:spPr>
      </p:pic>
    </p:spTree>
    <p:extLst>
      <p:ext uri="{BB962C8B-B14F-4D97-AF65-F5344CB8AC3E}">
        <p14:creationId xmlns:p14="http://schemas.microsoft.com/office/powerpoint/2010/main" val="1037338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37328" y="3994118"/>
            <a:ext cx="5462693" cy="2188545"/>
          </a:xfrm>
          <a:prstGeom prst="rect">
            <a:avLst/>
          </a:prstGeom>
        </p:spPr>
      </p:pic>
      <p:sp>
        <p:nvSpPr>
          <p:cNvPr id="2" name="Title 1"/>
          <p:cNvSpPr>
            <a:spLocks noGrp="1"/>
          </p:cNvSpPr>
          <p:nvPr>
            <p:ph type="title"/>
          </p:nvPr>
        </p:nvSpPr>
        <p:spPr/>
        <p:txBody>
          <a:bodyPr/>
          <a:lstStyle/>
          <a:p>
            <a:r>
              <a:rPr lang="en-US" dirty="0"/>
              <a:t>Editing Mark Positions - Add new location fix for Mark</a:t>
            </a:r>
            <a:endParaRPr lang="de-DE" dirty="0"/>
          </a:p>
        </p:txBody>
      </p:sp>
      <p:sp>
        <p:nvSpPr>
          <p:cNvPr id="3" name="Text Placeholder 2"/>
          <p:cNvSpPr>
            <a:spLocks noGrp="1"/>
          </p:cNvSpPr>
          <p:nvPr>
            <p:ph type="body" sz="quarter" idx="10"/>
          </p:nvPr>
        </p:nvSpPr>
        <p:spPr>
          <a:xfrm>
            <a:off x="324000" y="1692000"/>
            <a:ext cx="4304561" cy="3831818"/>
          </a:xfrm>
        </p:spPr>
        <p:txBody>
          <a:bodyPr/>
          <a:lstStyle/>
          <a:p>
            <a:pPr marL="285750" indent="-285750">
              <a:buFont typeface="Arial" panose="020B0604020202020204" pitchFamily="34" charset="0"/>
              <a:buChar char="•"/>
            </a:pPr>
            <a:r>
              <a:rPr lang="de-DE" dirty="0"/>
              <a:t>Click on “Edit Mark </a:t>
            </a:r>
            <a:r>
              <a:rPr lang="de-DE" dirty="0" err="1"/>
              <a:t>Positions</a:t>
            </a:r>
            <a:r>
              <a:rPr lang="de-DE" dirty="0"/>
              <a:t>“</a:t>
            </a:r>
          </a:p>
          <a:p>
            <a:pPr marL="285750" indent="-285750">
              <a:buFont typeface="Arial" panose="020B0604020202020204" pitchFamily="34" charset="0"/>
              <a:buChar char="•"/>
            </a:pPr>
            <a:r>
              <a:rPr lang="en-GB" dirty="0"/>
              <a:t>Select the mark you want to edit</a:t>
            </a:r>
          </a:p>
          <a:p>
            <a:pPr marL="465750" lvl="1" indent="-285750">
              <a:buFont typeface="Arial" panose="020B0604020202020204" pitchFamily="34" charset="0"/>
              <a:buChar char="•"/>
            </a:pPr>
            <a:r>
              <a:rPr lang="en-GB" dirty="0"/>
              <a:t>You will see all the location fixes for that mark </a:t>
            </a:r>
          </a:p>
          <a:p>
            <a:pPr marL="465750" lvl="1" indent="-285750">
              <a:buFont typeface="Arial" panose="020B0604020202020204" pitchFamily="34" charset="0"/>
              <a:buChar char="•"/>
            </a:pPr>
            <a:r>
              <a:rPr lang="en-GB" dirty="0"/>
              <a:t>The line chart shows the deviation of the mark in reference to the average location over time – this helps you find outliers</a:t>
            </a:r>
          </a:p>
          <a:p>
            <a:pPr marL="285750" indent="-285750">
              <a:buFont typeface="Arial" panose="020B0604020202020204" pitchFamily="34" charset="0"/>
              <a:buChar char="•"/>
            </a:pPr>
            <a:endParaRPr lang="de-DE" dirty="0"/>
          </a:p>
        </p:txBody>
      </p:sp>
      <p:pic>
        <p:nvPicPr>
          <p:cNvPr id="4" name="Picture 3"/>
          <p:cNvPicPr>
            <a:picLocks noChangeAspect="1"/>
          </p:cNvPicPr>
          <p:nvPr/>
        </p:nvPicPr>
        <p:blipFill>
          <a:blip r:embed="rId3"/>
          <a:stretch>
            <a:fillRect/>
          </a:stretch>
        </p:blipFill>
        <p:spPr>
          <a:xfrm>
            <a:off x="4572000" y="1255347"/>
            <a:ext cx="4081406" cy="2738771"/>
          </a:xfrm>
          <a:prstGeom prst="rect">
            <a:avLst/>
          </a:prstGeom>
        </p:spPr>
      </p:pic>
    </p:spTree>
    <p:extLst>
      <p:ext uri="{BB962C8B-B14F-4D97-AF65-F5344CB8AC3E}">
        <p14:creationId xmlns:p14="http://schemas.microsoft.com/office/powerpoint/2010/main" val="2390856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 - Add new location fix for Mark (2)</a:t>
            </a:r>
            <a:endParaRPr lang="de-DE" dirty="0"/>
          </a:p>
        </p:txBody>
      </p:sp>
      <p:sp>
        <p:nvSpPr>
          <p:cNvPr id="3" name="Text Placeholder 2"/>
          <p:cNvSpPr>
            <a:spLocks noGrp="1"/>
          </p:cNvSpPr>
          <p:nvPr>
            <p:ph type="body" sz="quarter" idx="10"/>
          </p:nvPr>
        </p:nvSpPr>
        <p:spPr>
          <a:xfrm>
            <a:off x="324000" y="1428049"/>
            <a:ext cx="4050037" cy="4887909"/>
          </a:xfrm>
        </p:spPr>
        <p:txBody>
          <a:bodyPr/>
          <a:lstStyle/>
          <a:p>
            <a:pPr marL="285750" indent="-285750">
              <a:buFont typeface="Arial" panose="020B0604020202020204" pitchFamily="34" charset="0"/>
              <a:buChar char="•"/>
            </a:pPr>
            <a:r>
              <a:rPr lang="en-GB" dirty="0"/>
              <a:t>Select time point at which you want to add the position on the timeline below the map by using the slider </a:t>
            </a:r>
            <a:r>
              <a:rPr lang="en-GB" dirty="0">
                <a:solidFill>
                  <a:srgbClr val="FF0000"/>
                </a:solidFill>
              </a:rPr>
              <a:t>(1)</a:t>
            </a:r>
          </a:p>
          <a:p>
            <a:pPr marL="465750" lvl="1" indent="-285750">
              <a:buFont typeface="Arial" panose="020B0604020202020204" pitchFamily="34" charset="0"/>
              <a:buChar char="•"/>
            </a:pPr>
            <a:r>
              <a:rPr lang="en-GB" dirty="0"/>
              <a:t>Mark position will be used from the chosen time point on, until a newer position is available</a:t>
            </a:r>
          </a:p>
          <a:p>
            <a:pPr marL="285750" indent="-285750">
              <a:buFont typeface="Arial" panose="020B0604020202020204" pitchFamily="34" charset="0"/>
              <a:buChar char="•"/>
            </a:pPr>
            <a:r>
              <a:rPr lang="en-GB" dirty="0"/>
              <a:t>Click “Add new Fix” </a:t>
            </a:r>
            <a:r>
              <a:rPr lang="en-GB" dirty="0">
                <a:solidFill>
                  <a:srgbClr val="FF0000"/>
                </a:solidFill>
              </a:rPr>
              <a:t>(2)</a:t>
            </a:r>
          </a:p>
          <a:p>
            <a:pPr marL="465750" lvl="1" indent="-285750">
              <a:buFont typeface="Arial" panose="020B0604020202020204" pitchFamily="34" charset="0"/>
              <a:buChar char="•"/>
            </a:pPr>
            <a:r>
              <a:rPr lang="en-GB" dirty="0"/>
              <a:t>you can now move the time slider to see how the fleet sailed in reference to your new fix and change the position of the fix by dragging the map</a:t>
            </a:r>
          </a:p>
          <a:p>
            <a:pPr marL="465750" lvl="1" indent="-285750">
              <a:buFont typeface="Arial" panose="020B0604020202020204" pitchFamily="34" charset="0"/>
              <a:buChar char="•"/>
            </a:pPr>
            <a:r>
              <a:rPr lang="en-GB" dirty="0"/>
              <a:t>Click „Confirm new fix“ to add the fix</a:t>
            </a:r>
          </a:p>
          <a:p>
            <a:endParaRPr lang="de-DE" dirty="0"/>
          </a:p>
        </p:txBody>
      </p:sp>
      <p:pic>
        <p:nvPicPr>
          <p:cNvPr id="4" name="Picture 3"/>
          <p:cNvPicPr>
            <a:picLocks noChangeAspect="1"/>
          </p:cNvPicPr>
          <p:nvPr/>
        </p:nvPicPr>
        <p:blipFill>
          <a:blip r:embed="rId2"/>
          <a:stretch>
            <a:fillRect/>
          </a:stretch>
        </p:blipFill>
        <p:spPr>
          <a:xfrm>
            <a:off x="4458879" y="955342"/>
            <a:ext cx="4289195" cy="2975517"/>
          </a:xfrm>
          <a:prstGeom prst="rect">
            <a:avLst/>
          </a:prstGeom>
        </p:spPr>
      </p:pic>
      <p:pic>
        <p:nvPicPr>
          <p:cNvPr id="6" name="Picture 5"/>
          <p:cNvPicPr>
            <a:picLocks noChangeAspect="1"/>
          </p:cNvPicPr>
          <p:nvPr/>
        </p:nvPicPr>
        <p:blipFill>
          <a:blip r:embed="rId3"/>
          <a:stretch>
            <a:fillRect/>
          </a:stretch>
        </p:blipFill>
        <p:spPr>
          <a:xfrm>
            <a:off x="4228966" y="3930859"/>
            <a:ext cx="4707259" cy="2554782"/>
          </a:xfrm>
          <a:prstGeom prst="rect">
            <a:avLst/>
          </a:prstGeom>
        </p:spPr>
      </p:pic>
    </p:spTree>
    <p:extLst>
      <p:ext uri="{BB962C8B-B14F-4D97-AF65-F5344CB8AC3E}">
        <p14:creationId xmlns:p14="http://schemas.microsoft.com/office/powerpoint/2010/main" val="211024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8375" y="3660084"/>
            <a:ext cx="5735538" cy="2618218"/>
          </a:xfrm>
          <a:prstGeom prst="rect">
            <a:avLst/>
          </a:prstGeom>
        </p:spPr>
      </p:pic>
      <p:sp>
        <p:nvSpPr>
          <p:cNvPr id="2" name="Title 1"/>
          <p:cNvSpPr>
            <a:spLocks noGrp="1"/>
          </p:cNvSpPr>
          <p:nvPr>
            <p:ph type="title"/>
          </p:nvPr>
        </p:nvSpPr>
        <p:spPr/>
        <p:txBody>
          <a:bodyPr/>
          <a:lstStyle/>
          <a:p>
            <a:r>
              <a:rPr lang="en-US" dirty="0"/>
              <a:t>Editing Mark Positions- Edit existing location fix for Mark</a:t>
            </a:r>
            <a:endParaRPr lang="de-DE" dirty="0"/>
          </a:p>
        </p:txBody>
      </p:sp>
      <p:sp>
        <p:nvSpPr>
          <p:cNvPr id="3" name="Text Placeholder 2"/>
          <p:cNvSpPr>
            <a:spLocks noGrp="1"/>
          </p:cNvSpPr>
          <p:nvPr>
            <p:ph type="body" sz="quarter" idx="10"/>
          </p:nvPr>
        </p:nvSpPr>
        <p:spPr>
          <a:xfrm>
            <a:off x="324000" y="1692000"/>
            <a:ext cx="8357085" cy="1371711"/>
          </a:xfrm>
        </p:spPr>
        <p:txBody>
          <a:bodyPr/>
          <a:lstStyle/>
          <a:p>
            <a:pPr marL="285750" indent="-285750">
              <a:buFont typeface="Arial" panose="020B0604020202020204" pitchFamily="34" charset="0"/>
              <a:buChar char="•"/>
            </a:pPr>
            <a:r>
              <a:rPr lang="en-US" dirty="0"/>
              <a:t>Click on mark whose location fix you want to edit</a:t>
            </a:r>
          </a:p>
          <a:p>
            <a:pPr marL="465750" lvl="1" indent="-285750"/>
            <a:r>
              <a:rPr lang="en-US" dirty="0"/>
              <a:t>You will see all the available location fixes for that mark</a:t>
            </a:r>
          </a:p>
          <a:p>
            <a:pPr marL="285750" indent="-285750">
              <a:buFont typeface="Arial" panose="020B0604020202020204" pitchFamily="34" charset="0"/>
              <a:buChar char="•"/>
            </a:pPr>
            <a:r>
              <a:rPr lang="en-US" dirty="0"/>
              <a:t>Change location of the fix by dragging it with the mouse</a:t>
            </a:r>
          </a:p>
          <a:p>
            <a:pPr marL="465750" lvl="1" indent="-285750">
              <a:buFont typeface="Arial" panose="020B0604020202020204" pitchFamily="34" charset="0"/>
              <a:buChar char="•"/>
            </a:pPr>
            <a:r>
              <a:rPr lang="de-DE" dirty="0"/>
              <a:t>An </a:t>
            </a:r>
            <a:r>
              <a:rPr lang="de-DE" dirty="0" err="1"/>
              <a:t>updated</a:t>
            </a:r>
            <a:r>
              <a:rPr lang="de-DE" dirty="0"/>
              <a:t> </a:t>
            </a:r>
            <a:r>
              <a:rPr lang="de-DE" dirty="0" err="1"/>
              <a:t>position</a:t>
            </a:r>
            <a:r>
              <a:rPr lang="de-DE" dirty="0"/>
              <a:t> fix </a:t>
            </a:r>
            <a:r>
              <a:rPr lang="de-DE" dirty="0" err="1"/>
              <a:t>with</a:t>
            </a:r>
            <a:r>
              <a:rPr lang="de-DE" dirty="0"/>
              <a:t> </a:t>
            </a:r>
            <a:r>
              <a:rPr lang="de-DE" dirty="0" err="1"/>
              <a:t>the</a:t>
            </a:r>
            <a:r>
              <a:rPr lang="de-DE" dirty="0"/>
              <a:t> same time </a:t>
            </a:r>
            <a:r>
              <a:rPr lang="de-DE" dirty="0" err="1"/>
              <a:t>point</a:t>
            </a:r>
            <a:r>
              <a:rPr lang="de-DE" dirty="0"/>
              <a:t> </a:t>
            </a:r>
            <a:r>
              <a:rPr lang="de-DE" dirty="0" err="1"/>
              <a:t>as</a:t>
            </a:r>
            <a:r>
              <a:rPr lang="de-DE" dirty="0"/>
              <a:t> </a:t>
            </a:r>
            <a:r>
              <a:rPr lang="de-DE" dirty="0" err="1"/>
              <a:t>the</a:t>
            </a:r>
            <a:r>
              <a:rPr lang="de-DE" dirty="0"/>
              <a:t> </a:t>
            </a:r>
            <a:r>
              <a:rPr lang="de-DE" dirty="0" err="1"/>
              <a:t>existing</a:t>
            </a:r>
            <a:r>
              <a:rPr lang="de-DE" dirty="0"/>
              <a:t> </a:t>
            </a:r>
            <a:r>
              <a:rPr lang="de-DE" dirty="0" err="1"/>
              <a:t>one</a:t>
            </a:r>
            <a:r>
              <a:rPr lang="de-DE" dirty="0"/>
              <a:t> </a:t>
            </a:r>
            <a:r>
              <a:rPr lang="de-DE" dirty="0" err="1"/>
              <a:t>is</a:t>
            </a:r>
            <a:r>
              <a:rPr lang="de-DE" dirty="0"/>
              <a:t> </a:t>
            </a:r>
            <a:r>
              <a:rPr lang="de-DE" dirty="0" err="1"/>
              <a:t>created</a:t>
            </a:r>
            <a:r>
              <a:rPr lang="de-DE" dirty="0"/>
              <a:t> </a:t>
            </a:r>
            <a:r>
              <a:rPr lang="de-DE" dirty="0" err="1"/>
              <a:t>which</a:t>
            </a:r>
            <a:r>
              <a:rPr lang="de-DE" dirty="0"/>
              <a:t> </a:t>
            </a:r>
            <a:r>
              <a:rPr lang="de-DE" dirty="0" err="1"/>
              <a:t>overwrites</a:t>
            </a:r>
            <a:r>
              <a:rPr lang="de-DE" dirty="0"/>
              <a:t> </a:t>
            </a:r>
            <a:r>
              <a:rPr lang="de-DE" dirty="0" err="1"/>
              <a:t>the</a:t>
            </a:r>
            <a:r>
              <a:rPr lang="de-DE" dirty="0"/>
              <a:t> </a:t>
            </a:r>
            <a:r>
              <a:rPr lang="de-DE" dirty="0" err="1"/>
              <a:t>old</a:t>
            </a:r>
            <a:r>
              <a:rPr lang="de-DE" dirty="0"/>
              <a:t> </a:t>
            </a:r>
            <a:r>
              <a:rPr lang="de-DE" dirty="0" err="1"/>
              <a:t>mark‘s</a:t>
            </a:r>
            <a:r>
              <a:rPr lang="de-DE" dirty="0"/>
              <a:t> </a:t>
            </a:r>
            <a:r>
              <a:rPr lang="de-DE" dirty="0" err="1"/>
              <a:t>position</a:t>
            </a:r>
            <a:r>
              <a:rPr lang="de-DE" dirty="0"/>
              <a:t>.</a:t>
            </a:r>
            <a:endParaRPr lang="en-US" dirty="0"/>
          </a:p>
          <a:p>
            <a:pPr marL="285750" indent="-285750">
              <a:buFont typeface="Arial" panose="020B0604020202020204" pitchFamily="34" charset="0"/>
              <a:buChar char="•"/>
            </a:pPr>
            <a:endParaRPr lang="en-US" dirty="0"/>
          </a:p>
          <a:p>
            <a:endParaRPr lang="de-DE" dirty="0"/>
          </a:p>
        </p:txBody>
      </p:sp>
      <p:sp>
        <p:nvSpPr>
          <p:cNvPr id="8" name="Freeform 7"/>
          <p:cNvSpPr/>
          <p:nvPr/>
        </p:nvSpPr>
        <p:spPr bwMode="gray">
          <a:xfrm>
            <a:off x="2724346" y="4760486"/>
            <a:ext cx="443060" cy="226293"/>
          </a:xfrm>
          <a:custGeom>
            <a:avLst/>
            <a:gdLst>
              <a:gd name="connsiteX0" fmla="*/ 0 w 443060"/>
              <a:gd name="connsiteY0" fmla="*/ 226293 h 226293"/>
              <a:gd name="connsiteX1" fmla="*/ 75415 w 443060"/>
              <a:gd name="connsiteY1" fmla="*/ 207440 h 226293"/>
              <a:gd name="connsiteX2" fmla="*/ 131976 w 443060"/>
              <a:gd name="connsiteY2" fmla="*/ 169733 h 226293"/>
              <a:gd name="connsiteX3" fmla="*/ 160256 w 443060"/>
              <a:gd name="connsiteY3" fmla="*/ 160306 h 226293"/>
              <a:gd name="connsiteX4" fmla="*/ 245097 w 443060"/>
              <a:gd name="connsiteY4" fmla="*/ 113172 h 226293"/>
              <a:gd name="connsiteX5" fmla="*/ 292231 w 443060"/>
              <a:gd name="connsiteY5" fmla="*/ 75465 h 226293"/>
              <a:gd name="connsiteX6" fmla="*/ 311085 w 443060"/>
              <a:gd name="connsiteY6" fmla="*/ 47184 h 226293"/>
              <a:gd name="connsiteX7" fmla="*/ 339365 w 443060"/>
              <a:gd name="connsiteY7" fmla="*/ 37757 h 226293"/>
              <a:gd name="connsiteX8" fmla="*/ 367646 w 443060"/>
              <a:gd name="connsiteY8" fmla="*/ 18904 h 226293"/>
              <a:gd name="connsiteX9" fmla="*/ 443060 w 443060"/>
              <a:gd name="connsiteY9" fmla="*/ 50 h 22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60" h="226293">
                <a:moveTo>
                  <a:pt x="0" y="226293"/>
                </a:moveTo>
                <a:cubicBezTo>
                  <a:pt x="13062" y="223681"/>
                  <a:pt x="59108" y="216499"/>
                  <a:pt x="75415" y="207440"/>
                </a:cubicBezTo>
                <a:cubicBezTo>
                  <a:pt x="95223" y="196436"/>
                  <a:pt x="110480" y="176899"/>
                  <a:pt x="131976" y="169733"/>
                </a:cubicBezTo>
                <a:cubicBezTo>
                  <a:pt x="141403" y="166591"/>
                  <a:pt x="151570" y="165132"/>
                  <a:pt x="160256" y="160306"/>
                </a:cubicBezTo>
                <a:cubicBezTo>
                  <a:pt x="257499" y="106282"/>
                  <a:pt x="181106" y="134503"/>
                  <a:pt x="245097" y="113172"/>
                </a:cubicBezTo>
                <a:cubicBezTo>
                  <a:pt x="299131" y="32121"/>
                  <a:pt x="227183" y="127503"/>
                  <a:pt x="292231" y="75465"/>
                </a:cubicBezTo>
                <a:cubicBezTo>
                  <a:pt x="301078" y="68387"/>
                  <a:pt x="302238" y="54262"/>
                  <a:pt x="311085" y="47184"/>
                </a:cubicBezTo>
                <a:cubicBezTo>
                  <a:pt x="318844" y="40977"/>
                  <a:pt x="330477" y="42201"/>
                  <a:pt x="339365" y="37757"/>
                </a:cubicBezTo>
                <a:cubicBezTo>
                  <a:pt x="349499" y="32690"/>
                  <a:pt x="357293" y="23505"/>
                  <a:pt x="367646" y="18904"/>
                </a:cubicBezTo>
                <a:cubicBezTo>
                  <a:pt x="414540" y="-1937"/>
                  <a:pt x="409276" y="50"/>
                  <a:pt x="443060" y="50"/>
                </a:cubicBezTo>
              </a:path>
            </a:pathLst>
          </a:custGeom>
          <a:noFill/>
          <a:ln w="6350" algn="ctr">
            <a:noFill/>
            <a:miter lim="800000"/>
            <a:headEnd/>
            <a:tailEnd/>
          </a:ln>
        </p:spPr>
        <p:txBody>
          <a:bodyPr rtlCol="0" anchor="ctr"/>
          <a:lstStyle/>
          <a:p>
            <a:pPr algn="ctr"/>
            <a:endParaRPr lang="de-DE"/>
          </a:p>
        </p:txBody>
      </p:sp>
      <p:pic>
        <p:nvPicPr>
          <p:cNvPr id="1026" name="Picture 2" descr="Bildergebnis für cursor 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8069" y="4252070"/>
            <a:ext cx="169684" cy="25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971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2160529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508885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Enable Smartphone Tracking on Regatta (press the “Shortcut to denote all races for </a:t>
            </a:r>
            <a:r>
              <a:rPr lang="en-US" dirty="0" err="1">
                <a:sym typeface="Wingdings" panose="05000000000000000000" pitchFamily="2" charset="2"/>
              </a:rPr>
              <a:t>racelog</a:t>
            </a:r>
            <a:r>
              <a:rPr lang="en-US" dirty="0">
                <a:sym typeface="Wingdings" panose="05000000000000000000" pitchFamily="2" charset="2"/>
              </a:rPr>
              <a:t> tracking” icon)</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293744"/>
            <a:ext cx="4952385" cy="1675876"/>
          </a:xfrm>
          <a:prstGeom prst="rect">
            <a:avLst/>
          </a:prstGeom>
        </p:spPr>
      </p:pic>
      <p:sp>
        <p:nvSpPr>
          <p:cNvPr id="19" name="Oval 18"/>
          <p:cNvSpPr/>
          <p:nvPr/>
        </p:nvSpPr>
        <p:spPr bwMode="gray">
          <a:xfrm>
            <a:off x="4386463" y="3227098"/>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0229" y="4634333"/>
            <a:ext cx="4499024" cy="841705"/>
          </a:xfrm>
          <a:prstGeom prst="rect">
            <a:avLst/>
          </a:prstGeom>
        </p:spPr>
      </p:pic>
      <p:sp>
        <p:nvSpPr>
          <p:cNvPr id="24" name="Oval 23"/>
          <p:cNvSpPr/>
          <p:nvPr/>
        </p:nvSpPr>
        <p:spPr bwMode="gray">
          <a:xfrm>
            <a:off x="5706262" y="5055185"/>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71347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Add marks (</a:t>
            </a:r>
            <a:r>
              <a:rPr lang="en-US" dirty="0">
                <a:solidFill>
                  <a:srgbClr val="FF0000"/>
                </a:solidFill>
                <a:sym typeface="Wingdings" panose="05000000000000000000" pitchFamily="2" charset="2"/>
              </a:rPr>
              <a:t>1</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Assemble gates and lines from marks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Combine marks, gates, and lines into waypoints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Specify how the waypoint shall be passed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Save the course (</a:t>
            </a:r>
            <a:r>
              <a:rPr lang="en-US" dirty="0">
                <a:solidFill>
                  <a:srgbClr val="FF0000"/>
                </a:solidFill>
                <a:sym typeface="Wingdings" panose="05000000000000000000" pitchFamily="2" charset="2"/>
              </a:rPr>
              <a:t>5</a:t>
            </a:r>
            <a:r>
              <a:rPr lang="en-US" dirty="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“Copy course and competitors</a:t>
            </a:r>
            <a:br>
              <a:rPr lang="en-US" dirty="0">
                <a:sym typeface="Wingdings" panose="05000000000000000000" pitchFamily="2" charset="2"/>
              </a:rPr>
            </a:br>
            <a:r>
              <a:rPr lang="en-US" dirty="0">
                <a:sym typeface="Wingdings" panose="05000000000000000000" pitchFamily="2" charset="2"/>
              </a:rPr>
              <a:t>to other races” icon</a:t>
            </a:r>
          </a:p>
          <a:p>
            <a:r>
              <a:rPr lang="en-US" dirty="0">
                <a:sym typeface="Wingdings" panose="05000000000000000000" pitchFamily="2" charset="2"/>
              </a:rPr>
              <a:t>Select races to copy the course to</a:t>
            </a:r>
          </a:p>
          <a:p>
            <a:r>
              <a:rPr lang="en-US" dirty="0">
                <a:sym typeface="Wingdings" panose="05000000000000000000" pitchFamily="2" charset="2"/>
              </a:rPr>
              <a:t>Press OK</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701" y="1291575"/>
            <a:ext cx="4520535" cy="821915"/>
          </a:xfrm>
          <a:prstGeom prst="rect">
            <a:avLst/>
          </a:prstGeom>
        </p:spPr>
      </p:pic>
      <p:sp>
        <p:nvSpPr>
          <p:cNvPr id="27" name="Oval 26"/>
          <p:cNvSpPr/>
          <p:nvPr/>
        </p:nvSpPr>
        <p:spPr bwMode="gray">
          <a:xfrm>
            <a:off x="8311043" y="1716623"/>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887651" y="1809167"/>
            <a:ext cx="417522" cy="614082"/>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2944" y="3625757"/>
            <a:ext cx="2416166" cy="2756273"/>
          </a:xfrm>
          <a:prstGeom prst="rect">
            <a:avLst/>
          </a:prstGeom>
        </p:spPr>
      </p:pic>
      <p:pic>
        <p:nvPicPr>
          <p:cNvPr id="4" name="Picture 3"/>
          <p:cNvPicPr>
            <a:picLocks noChangeAspect="1"/>
          </p:cNvPicPr>
          <p:nvPr/>
        </p:nvPicPr>
        <p:blipFill>
          <a:blip r:embed="rId3"/>
          <a:stretch>
            <a:fillRect/>
          </a:stretch>
        </p:blipFill>
        <p:spPr>
          <a:xfrm>
            <a:off x="3938687" y="2841523"/>
            <a:ext cx="4880027" cy="143737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3436" y="4146457"/>
            <a:ext cx="1330317" cy="2365008"/>
          </a:xfrm>
          <a:prstGeom prst="rect">
            <a:avLst/>
          </a:prstGeom>
        </p:spPr>
      </p:pic>
      <p:sp>
        <p:nvSpPr>
          <p:cNvPr id="2" name="Title 1"/>
          <p:cNvSpPr>
            <a:spLocks noGrp="1"/>
          </p:cNvSpPr>
          <p:nvPr>
            <p:ph type="title"/>
          </p:nvPr>
        </p:nvSpPr>
        <p:spPr/>
        <p:txBody>
          <a:bodyPr/>
          <a:lstStyle/>
          <a:p>
            <a:r>
              <a:rPr lang="en-US" dirty="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“Competitor Registrations” icon</a:t>
            </a:r>
          </a:p>
          <a:p>
            <a:r>
              <a:rPr lang="en-US" dirty="0">
                <a:sym typeface="Wingdings" panose="05000000000000000000" pitchFamily="2" charset="2"/>
              </a:rPr>
              <a:t>Select all competitors to invite</a:t>
            </a:r>
          </a:p>
          <a:p>
            <a:pPr lvl="1"/>
            <a:r>
              <a:rPr lang="en-US" dirty="0">
                <a:sym typeface="Wingdings" panose="05000000000000000000" pitchFamily="2" charset="2"/>
              </a:rPr>
              <a:t>All competitors selected must have a</a:t>
            </a:r>
            <a:br>
              <a:rPr lang="en-US" dirty="0">
                <a:sym typeface="Wingdings" panose="05000000000000000000" pitchFamily="2" charset="2"/>
              </a:rPr>
            </a:br>
            <a:r>
              <a:rPr lang="en-US" dirty="0">
                <a:sym typeface="Wingdings" panose="05000000000000000000" pitchFamily="2" charset="2"/>
              </a:rPr>
              <a:t>valid e-mail address configured</a:t>
            </a:r>
          </a:p>
          <a:p>
            <a:r>
              <a:rPr lang="en-US" dirty="0">
                <a:sym typeface="Wingdings" panose="05000000000000000000" pitchFamily="2" charset="2"/>
              </a:rPr>
              <a:t>Click “Invite selected competitors”</a:t>
            </a:r>
          </a:p>
          <a:p>
            <a:pPr lvl="1"/>
            <a:r>
              <a:rPr lang="en-US" dirty="0">
                <a:sym typeface="Wingdings" panose="05000000000000000000" pitchFamily="2" charset="2"/>
              </a:rPr>
              <a:t>Sends out e-mails with QR-code</a:t>
            </a:r>
            <a:br>
              <a:rPr lang="en-US" dirty="0">
                <a:sym typeface="Wingdings" panose="05000000000000000000" pitchFamily="2" charset="2"/>
              </a:rPr>
            </a:br>
            <a:r>
              <a:rPr lang="en-US" dirty="0">
                <a:sym typeface="Wingdings" panose="05000000000000000000" pitchFamily="2" charset="2"/>
              </a:rPr>
              <a:t>and link</a:t>
            </a:r>
          </a:p>
          <a:p>
            <a:r>
              <a:rPr lang="en-US" dirty="0">
                <a:sym typeface="Wingdings" panose="05000000000000000000" pitchFamily="2" charset="2"/>
              </a:rPr>
              <a:t>Competitors</a:t>
            </a:r>
            <a:br>
              <a:rPr lang="en-US" dirty="0">
                <a:sym typeface="Wingdings" panose="05000000000000000000" pitchFamily="2" charset="2"/>
              </a:rPr>
            </a:br>
            <a:r>
              <a:rPr lang="en-US" dirty="0">
                <a:sym typeface="Wingdings" panose="05000000000000000000" pitchFamily="2" charset="2"/>
              </a:rPr>
              <a:t>scan it</a:t>
            </a:r>
          </a:p>
        </p:txBody>
      </p:sp>
      <p:pic>
        <p:nvPicPr>
          <p:cNvPr id="9" name="Picture 8"/>
          <p:cNvPicPr>
            <a:picLocks noChangeAspect="1"/>
          </p:cNvPicPr>
          <p:nvPr/>
        </p:nvPicPr>
        <p:blipFill>
          <a:blip r:embed="rId5"/>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 ,</a:t>
            </a:r>
            <a:br>
              <a:rPr lang="en-US" dirty="0">
                <a:sym typeface="Wingdings" panose="05000000000000000000" pitchFamily="2" charset="2"/>
              </a:rPr>
            </a:br>
            <a:r>
              <a:rPr lang="en-US" dirty="0">
                <a:sym typeface="Wingdings" panose="05000000000000000000" pitchFamily="2" charset="2"/>
              </a:rPr>
              <a:t>Boats and Marks” icon</a:t>
            </a:r>
          </a:p>
          <a:p>
            <a:r>
              <a:rPr lang="en-US" dirty="0">
                <a:sym typeface="Wingdings" panose="05000000000000000000" pitchFamily="2" charset="2"/>
              </a:rPr>
              <a:t>Click “Add”</a:t>
            </a:r>
          </a:p>
          <a:p>
            <a:r>
              <a:rPr lang="en-US" dirty="0">
                <a:sym typeface="Wingdings" panose="05000000000000000000" pitchFamily="2" charset="2"/>
              </a:rPr>
              <a:t>Select mark,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mark</a:t>
            </a:r>
          </a:p>
          <a:p>
            <a:endParaRPr lang="en-US" dirty="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cxnSpLocks/>
            <a:stCxn id="27" idx="4"/>
            <a:endCxn id="5" idx="0"/>
          </p:cNvCxnSpPr>
          <p:nvPr/>
        </p:nvCxnSpPr>
        <p:spPr>
          <a:xfrm rot="5400000">
            <a:off x="6045429" y="1832252"/>
            <a:ext cx="567736" cy="158870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9849" y="4421879"/>
            <a:ext cx="1146327" cy="20379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4128" y="4421879"/>
            <a:ext cx="1181931" cy="21012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326" y="4421879"/>
            <a:ext cx="1181931" cy="2101210"/>
          </a:xfrm>
          <a:prstGeom prst="rect">
            <a:avLst/>
          </a:prstGeom>
        </p:spPr>
      </p:pic>
    </p:spTree>
    <p:extLst>
      <p:ext uri="{BB962C8B-B14F-4D97-AF65-F5344CB8AC3E}">
        <p14:creationId xmlns:p14="http://schemas.microsoft.com/office/powerpoint/2010/main" val="34066460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0811" y="3189717"/>
            <a:ext cx="2172933" cy="3165863"/>
          </a:xfrm>
          <a:prstGeom prst="rect">
            <a:avLst/>
          </a:prstGeom>
        </p:spPr>
      </p:pic>
      <p:sp>
        <p:nvSpPr>
          <p:cNvPr id="2" name="Title 1"/>
          <p:cNvSpPr>
            <a:spLocks noGrp="1"/>
          </p:cNvSpPr>
          <p:nvPr>
            <p:ph type="title"/>
          </p:nvPr>
        </p:nvSpPr>
        <p:spPr/>
        <p:txBody>
          <a:bodyPr/>
          <a:lstStyle/>
          <a:p>
            <a:r>
              <a:rPr lang="en-US" dirty="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“Invite Buoy Tenders” icon</a:t>
            </a:r>
          </a:p>
          <a:p>
            <a:r>
              <a:rPr lang="en-US" dirty="0">
                <a:sym typeface="Wingdings" panose="05000000000000000000" pitchFamily="2" charset="2"/>
              </a:rPr>
              <a:t>Select event</a:t>
            </a:r>
          </a:p>
          <a:p>
            <a:r>
              <a:rPr lang="en-US" dirty="0">
                <a:sym typeface="Wingdings" panose="05000000000000000000" pitchFamily="2" charset="2"/>
              </a:rPr>
              <a:t>Enter e-mail addresses for invitations</a:t>
            </a:r>
          </a:p>
          <a:p>
            <a:r>
              <a:rPr lang="en-US" dirty="0">
                <a:sym typeface="Wingdings" panose="05000000000000000000" pitchFamily="2" charset="2"/>
              </a:rPr>
              <a:t>Click “Invite Buoy Tenders”</a:t>
            </a:r>
          </a:p>
          <a:p>
            <a:r>
              <a:rPr lang="en-US" dirty="0">
                <a:sym typeface="Wingdings" panose="05000000000000000000" pitchFamily="2" charset="2"/>
              </a:rPr>
              <a:t>Scan code in app</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5065" y="4115791"/>
            <a:ext cx="1333765" cy="237113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11292" y="4115791"/>
            <a:ext cx="1333765" cy="2371138"/>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1649" y="4092202"/>
            <a:ext cx="1347034" cy="239472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Select race</a:t>
            </a:r>
          </a:p>
          <a:p>
            <a:r>
              <a:rPr lang="en-US" dirty="0">
                <a:sym typeface="Wingdings" panose="05000000000000000000" pitchFamily="2" charset="2"/>
              </a:rPr>
              <a:t>Click “Start tracking”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Click “Set tracking times” icon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at least a “Start of tracking” time</a:t>
            </a:r>
          </a:p>
          <a:p>
            <a:r>
              <a:rPr lang="en-US" dirty="0">
                <a:sym typeface="Wingdings" panose="05000000000000000000" pitchFamily="2" charset="2"/>
              </a:rPr>
              <a:t>Alternatively to using</a:t>
            </a:r>
            <a:br>
              <a:rPr lang="en-US" dirty="0">
                <a:sym typeface="Wingdings" panose="05000000000000000000" pitchFamily="2" charset="2"/>
              </a:rPr>
            </a:br>
            <a:r>
              <a:rPr lang="en-US" dirty="0">
                <a:sym typeface="Wingdings" panose="05000000000000000000" pitchFamily="2" charset="2"/>
              </a:rPr>
              <a:t>Race Manager App, click</a:t>
            </a:r>
            <a:br>
              <a:rPr lang="en-US" dirty="0">
                <a:sym typeface="Wingdings" panose="05000000000000000000" pitchFamily="2" charset="2"/>
              </a:rPr>
            </a:br>
            <a:r>
              <a:rPr lang="en-US" dirty="0">
                <a:sym typeface="Wingdings" panose="05000000000000000000" pitchFamily="2" charset="2"/>
              </a:rPr>
              <a:t>“Set start time” icon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Set race start time</a:t>
            </a:r>
          </a:p>
          <a:p>
            <a:pPr lvl="1"/>
            <a:r>
              <a:rPr lang="en-US" dirty="0">
                <a:sym typeface="Wingdings" panose="05000000000000000000" pitchFamily="2" charset="2"/>
              </a:rPr>
              <a:t>Can be used to complement</a:t>
            </a:r>
            <a:br>
              <a:rPr lang="en-US" dirty="0">
                <a:sym typeface="Wingdings" panose="05000000000000000000" pitchFamily="2" charset="2"/>
              </a:rPr>
            </a:br>
            <a:r>
              <a:rPr lang="en-US" dirty="0">
                <a:sym typeface="Wingdings" panose="05000000000000000000" pitchFamily="2" charset="2"/>
              </a:rPr>
              <a:t>Race Manager app</a:t>
            </a:r>
          </a:p>
          <a:p>
            <a:endParaRPr lang="en-US" dirty="0">
              <a:sym typeface="Wingdings" panose="05000000000000000000" pitchFamily="2" charset="2"/>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042" y="1342697"/>
            <a:ext cx="3728521" cy="1612001"/>
          </a:xfrm>
          <a:prstGeom prst="rect">
            <a:avLst/>
          </a:prstGeom>
        </p:spPr>
      </p:pic>
      <p:sp>
        <p:nvSpPr>
          <p:cNvPr id="27" name="Oval 26"/>
          <p:cNvSpPr/>
          <p:nvPr/>
        </p:nvSpPr>
        <p:spPr bwMode="gray">
          <a:xfrm>
            <a:off x="6812678" y="2705662"/>
            <a:ext cx="557884" cy="2579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7971857" y="2134192"/>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TextBox 17"/>
          <p:cNvSpPr txBox="1"/>
          <p:nvPr/>
        </p:nvSpPr>
        <p:spPr>
          <a:xfrm>
            <a:off x="7427513"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9" name="TextBox 18"/>
          <p:cNvSpPr txBox="1"/>
          <p:nvPr/>
        </p:nvSpPr>
        <p:spPr>
          <a:xfrm>
            <a:off x="8226302" y="216203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p:cNvCxnSpPr>
          <p:nvPr/>
        </p:nvCxnSpPr>
        <p:spPr>
          <a:xfrm rot="5400000">
            <a:off x="6178624" y="2185367"/>
            <a:ext cx="1744187" cy="209979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7706389" y="24756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7017597" y="3289807"/>
            <a:ext cx="1402740" cy="23235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
        <p:nvSpPr>
          <p:cNvPr id="15" name="Oval 14"/>
          <p:cNvSpPr/>
          <p:nvPr/>
        </p:nvSpPr>
        <p:spPr bwMode="gray">
          <a:xfrm>
            <a:off x="8115709" y="1823734"/>
            <a:ext cx="220949" cy="1628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8328910" y="178930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50277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sz="1600" dirty="0">
                <a:solidFill>
                  <a:schemeClr val="bg2">
                    <a:lumMod val="90000"/>
                  </a:schemeClr>
                </a:solidFill>
              </a:rPr>
              <a:t>Smartphone Tracking for Split-Fleet Regattas with per Race Boat Mappings</a:t>
            </a:r>
          </a:p>
          <a:p>
            <a:pPr lvl="2"/>
            <a:r>
              <a:rPr lang="en-US" dirty="0">
                <a:solidFill>
                  <a:schemeClr val="bg2">
                    <a:lumMod val="90000"/>
                  </a:schemeClr>
                </a:solidFill>
              </a:rPr>
              <a:t>Register Boats for a Regatta with Split-Fleet Racing</a:t>
            </a:r>
          </a:p>
          <a:p>
            <a:pPr lvl="2"/>
            <a:r>
              <a:rPr lang="en-US" dirty="0">
                <a:solidFill>
                  <a:schemeClr val="bg2">
                    <a:lumMod val="90000"/>
                  </a:schemeClr>
                </a:solidFill>
              </a:rPr>
              <a:t>Register Competitors with per Race Boat Assignments</a:t>
            </a:r>
          </a:p>
          <a:p>
            <a:pPr lvl="2"/>
            <a:r>
              <a:rPr lang="en-US" dirty="0">
                <a:solidFill>
                  <a:schemeClr val="bg2">
                    <a:lumMod val="90000"/>
                  </a:schemeClr>
                </a:solidFill>
              </a:rPr>
              <a:t>Map Competitors to Boats per Race</a:t>
            </a:r>
          </a:p>
          <a:p>
            <a:pPr lvl="2"/>
            <a:r>
              <a:rPr lang="en-US" dirty="0">
                <a:solidFill>
                  <a:schemeClr val="bg2">
                    <a:lumMod val="90000"/>
                  </a:schemeClr>
                </a:solidFill>
              </a:rPr>
              <a:t>Track Boats</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24498878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8494713" cy="4200800"/>
          </a:xfrm>
        </p:spPr>
        <p:txBody>
          <a:bodyPr/>
          <a:lstStyle/>
          <a:p>
            <a:r>
              <a:rPr lang="en-US" dirty="0"/>
              <a:t>When creating a regatta, a default series with a single</a:t>
            </a:r>
            <a:br>
              <a:rPr lang="en-US" dirty="0"/>
            </a:br>
            <a:r>
              <a:rPr lang="en-US" dirty="0"/>
              <a:t>fleet is predefined. This can be deleted (</a:t>
            </a:r>
            <a:r>
              <a:rPr lang="en-US" dirty="0">
                <a:solidFill>
                  <a:srgbClr val="FF0000"/>
                </a:solidFill>
              </a:rPr>
              <a:t>1</a:t>
            </a:r>
            <a:r>
              <a:rPr lang="en-US" dirty="0"/>
              <a:t>)</a:t>
            </a:r>
          </a:p>
          <a:p>
            <a:r>
              <a:rPr lang="en-US" dirty="0"/>
              <a:t>Click the “Add series” button to define a new series (</a:t>
            </a:r>
            <a:r>
              <a:rPr lang="en-US" dirty="0">
                <a:solidFill>
                  <a:srgbClr val="FF0000"/>
                </a:solidFill>
              </a:rPr>
              <a:t>2</a:t>
            </a:r>
            <a:r>
              <a:rPr lang="en-US" dirty="0"/>
              <a:t>)</a:t>
            </a:r>
          </a:p>
          <a:p>
            <a:r>
              <a:rPr lang="en-US" dirty="0"/>
              <a:t>In the “Series” dialog, a default fleet is defined that needs</a:t>
            </a:r>
            <a:br>
              <a:rPr lang="en-US" dirty="0"/>
            </a:br>
            <a:r>
              <a:rPr lang="en-US" dirty="0"/>
              <a:t>to be deleted in the split fleet case (</a:t>
            </a:r>
            <a:r>
              <a:rPr lang="en-US" dirty="0">
                <a:solidFill>
                  <a:srgbClr val="FF0000"/>
                </a:solidFill>
              </a:rPr>
              <a:t>3</a:t>
            </a:r>
            <a:r>
              <a:rPr lang="en-US" dirty="0"/>
              <a:t>)</a:t>
            </a:r>
          </a:p>
          <a:p>
            <a:r>
              <a:rPr lang="en-US" dirty="0"/>
              <a:t>Select a color &amp; name (</a:t>
            </a:r>
            <a:r>
              <a:rPr lang="en-US" dirty="0">
                <a:solidFill>
                  <a:srgbClr val="FF0000"/>
                </a:solidFill>
              </a:rPr>
              <a:t>4</a:t>
            </a:r>
            <a:r>
              <a:rPr lang="en-US" dirty="0"/>
              <a:t>), press “Add” (</a:t>
            </a:r>
            <a:r>
              <a:rPr lang="en-US" dirty="0">
                <a:solidFill>
                  <a:srgbClr val="FF0000"/>
                </a:solidFill>
              </a:rPr>
              <a:t>5</a:t>
            </a:r>
            <a:r>
              <a:rPr lang="en-US" dirty="0"/>
              <a:t>). Repeat</a:t>
            </a:r>
            <a:br>
              <a:rPr lang="en-US" dirty="0"/>
            </a:br>
            <a:r>
              <a:rPr lang="en-US" dirty="0"/>
              <a:t>until all fleets are added (</a:t>
            </a:r>
            <a:r>
              <a:rPr lang="en-US" dirty="0">
                <a:solidFill>
                  <a:srgbClr val="FF0000"/>
                </a:solidFill>
              </a:rPr>
              <a:t>6</a:t>
            </a:r>
            <a:r>
              <a:rPr lang="en-US" dirty="0"/>
              <a:t>), save (</a:t>
            </a:r>
            <a:r>
              <a:rPr lang="en-US" dirty="0">
                <a:solidFill>
                  <a:srgbClr val="FF0000"/>
                </a:solidFill>
              </a:rPr>
              <a:t>7</a:t>
            </a:r>
            <a:r>
              <a:rPr lang="en-US" dirty="0"/>
              <a:t>)</a:t>
            </a:r>
          </a:p>
          <a:p>
            <a:r>
              <a:rPr lang="en-US" dirty="0"/>
              <a:t>Different series don’t need to have the same set of</a:t>
            </a:r>
            <a:br>
              <a:rPr lang="en-US" dirty="0"/>
            </a:br>
            <a:r>
              <a:rPr lang="en-US" dirty="0"/>
              <a:t>fleets (</a:t>
            </a:r>
            <a:r>
              <a:rPr lang="en-US" dirty="0">
                <a:solidFill>
                  <a:srgbClr val="FF0000"/>
                </a:solidFill>
              </a:rPr>
              <a:t>8</a:t>
            </a:r>
            <a:r>
              <a:rPr lang="en-US" dirty="0"/>
              <a:t>)</a:t>
            </a:r>
          </a:p>
        </p:txBody>
      </p:sp>
      <p:pic>
        <p:nvPicPr>
          <p:cNvPr id="12" name="Grafik 11">
            <a:extLst>
              <a:ext uri="{FF2B5EF4-FFF2-40B4-BE49-F238E27FC236}">
                <a16:creationId xmlns:a16="http://schemas.microsoft.com/office/drawing/2014/main" id="{5C5F9763-0762-4CEB-98DF-5DAA9A44695C}"/>
              </a:ext>
            </a:extLst>
          </p:cNvPr>
          <p:cNvPicPr>
            <a:picLocks noChangeAspect="1"/>
          </p:cNvPicPr>
          <p:nvPr/>
        </p:nvPicPr>
        <p:blipFill>
          <a:blip r:embed="rId2"/>
          <a:stretch>
            <a:fillRect/>
          </a:stretch>
        </p:blipFill>
        <p:spPr>
          <a:xfrm>
            <a:off x="5740513" y="3959206"/>
            <a:ext cx="3296330" cy="2471068"/>
          </a:xfrm>
          <a:prstGeom prst="rect">
            <a:avLst/>
          </a:prstGeom>
        </p:spPr>
      </p:pic>
      <p:pic>
        <p:nvPicPr>
          <p:cNvPr id="11" name="Grafik 10">
            <a:extLst>
              <a:ext uri="{FF2B5EF4-FFF2-40B4-BE49-F238E27FC236}">
                <a16:creationId xmlns:a16="http://schemas.microsoft.com/office/drawing/2014/main" id="{437B145E-94D6-4C61-8C3A-708CBDD72E01}"/>
              </a:ext>
            </a:extLst>
          </p:cNvPr>
          <p:cNvPicPr>
            <a:picLocks noChangeAspect="1"/>
          </p:cNvPicPr>
          <p:nvPr/>
        </p:nvPicPr>
        <p:blipFill>
          <a:blip r:embed="rId3"/>
          <a:stretch>
            <a:fillRect/>
          </a:stretch>
        </p:blipFill>
        <p:spPr>
          <a:xfrm>
            <a:off x="6246484" y="1277469"/>
            <a:ext cx="3997653" cy="2569920"/>
          </a:xfrm>
          <a:prstGeom prst="rect">
            <a:avLst/>
          </a:prstGeom>
        </p:spPr>
      </p:pic>
      <p:sp>
        <p:nvSpPr>
          <p:cNvPr id="2" name="Title 1"/>
          <p:cNvSpPr>
            <a:spLocks noGrp="1"/>
          </p:cNvSpPr>
          <p:nvPr>
            <p:ph type="title"/>
          </p:nvPr>
        </p:nvSpPr>
        <p:spPr/>
        <p:txBody>
          <a:bodyPr/>
          <a:lstStyle/>
          <a:p>
            <a:r>
              <a:rPr lang="en-US" dirty="0"/>
              <a:t>Defining a Series with multiple Fleets on Regatta creation</a:t>
            </a:r>
          </a:p>
        </p:txBody>
      </p:sp>
      <p:sp>
        <p:nvSpPr>
          <p:cNvPr id="7" name="Oval 6"/>
          <p:cNvSpPr/>
          <p:nvPr/>
        </p:nvSpPr>
        <p:spPr bwMode="gray">
          <a:xfrm>
            <a:off x="7457225" y="3396181"/>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7744234" y="342402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cxnSpLocks/>
            <a:stCxn id="22" idx="2"/>
          </p:cNvCxnSpPr>
          <p:nvPr/>
        </p:nvCxnSpPr>
        <p:spPr>
          <a:xfrm rot="10800000" flipV="1">
            <a:off x="5750289" y="3348224"/>
            <a:ext cx="511404" cy="61098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6">
            <a:extLst>
              <a:ext uri="{FF2B5EF4-FFF2-40B4-BE49-F238E27FC236}">
                <a16:creationId xmlns:a16="http://schemas.microsoft.com/office/drawing/2014/main" id="{DA6865A5-B8CE-40EE-B883-728391CD95F7}"/>
              </a:ext>
            </a:extLst>
          </p:cNvPr>
          <p:cNvSpPr/>
          <p:nvPr/>
        </p:nvSpPr>
        <p:spPr bwMode="gray">
          <a:xfrm>
            <a:off x="6261693" y="3233735"/>
            <a:ext cx="556507"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7">
            <a:extLst>
              <a:ext uri="{FF2B5EF4-FFF2-40B4-BE49-F238E27FC236}">
                <a16:creationId xmlns:a16="http://schemas.microsoft.com/office/drawing/2014/main" id="{CB89152E-7BE8-41C9-B04D-C9ADFF3EEA43}"/>
              </a:ext>
            </a:extLst>
          </p:cNvPr>
          <p:cNvSpPr txBox="1"/>
          <p:nvPr/>
        </p:nvSpPr>
        <p:spPr>
          <a:xfrm>
            <a:off x="6847697" y="32615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Oval 6">
            <a:extLst>
              <a:ext uri="{FF2B5EF4-FFF2-40B4-BE49-F238E27FC236}">
                <a16:creationId xmlns:a16="http://schemas.microsoft.com/office/drawing/2014/main" id="{54919F1F-3B5E-41F5-B09B-0B3FB93A3BAC}"/>
              </a:ext>
            </a:extLst>
          </p:cNvPr>
          <p:cNvSpPr/>
          <p:nvPr/>
        </p:nvSpPr>
        <p:spPr bwMode="gray">
          <a:xfrm>
            <a:off x="7145282" y="589236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7">
            <a:extLst>
              <a:ext uri="{FF2B5EF4-FFF2-40B4-BE49-F238E27FC236}">
                <a16:creationId xmlns:a16="http://schemas.microsoft.com/office/drawing/2014/main" id="{CD73223F-1220-4B52-8455-F500DB44403D}"/>
              </a:ext>
            </a:extLst>
          </p:cNvPr>
          <p:cNvSpPr txBox="1"/>
          <p:nvPr/>
        </p:nvSpPr>
        <p:spPr>
          <a:xfrm>
            <a:off x="7432291" y="592021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0" name="Oval 6">
            <a:extLst>
              <a:ext uri="{FF2B5EF4-FFF2-40B4-BE49-F238E27FC236}">
                <a16:creationId xmlns:a16="http://schemas.microsoft.com/office/drawing/2014/main" id="{2D1B2712-905C-4E04-A3C3-519383AA3AB7}"/>
              </a:ext>
            </a:extLst>
          </p:cNvPr>
          <p:cNvSpPr/>
          <p:nvPr/>
        </p:nvSpPr>
        <p:spPr bwMode="gray">
          <a:xfrm>
            <a:off x="5800726" y="5679205"/>
            <a:ext cx="2300478" cy="21316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 name="TextBox 7">
            <a:extLst>
              <a:ext uri="{FF2B5EF4-FFF2-40B4-BE49-F238E27FC236}">
                <a16:creationId xmlns:a16="http://schemas.microsoft.com/office/drawing/2014/main" id="{6C899708-2DD9-4F3F-915D-6F334894DC9E}"/>
              </a:ext>
            </a:extLst>
          </p:cNvPr>
          <p:cNvSpPr txBox="1"/>
          <p:nvPr/>
        </p:nvSpPr>
        <p:spPr>
          <a:xfrm>
            <a:off x="8170670" y="5685619"/>
            <a:ext cx="110398"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2" name="Oval 6">
            <a:extLst>
              <a:ext uri="{FF2B5EF4-FFF2-40B4-BE49-F238E27FC236}">
                <a16:creationId xmlns:a16="http://schemas.microsoft.com/office/drawing/2014/main" id="{78AC77CF-9594-4E9E-8F29-670C04DD4DC7}"/>
              </a:ext>
            </a:extLst>
          </p:cNvPr>
          <p:cNvSpPr/>
          <p:nvPr/>
        </p:nvSpPr>
        <p:spPr bwMode="gray">
          <a:xfrm>
            <a:off x="8644601" y="5691233"/>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3" name="TextBox 7">
            <a:extLst>
              <a:ext uri="{FF2B5EF4-FFF2-40B4-BE49-F238E27FC236}">
                <a16:creationId xmlns:a16="http://schemas.microsoft.com/office/drawing/2014/main" id="{331CFDBA-637E-4F2E-89A2-5C4D35ECE2EF}"/>
              </a:ext>
            </a:extLst>
          </p:cNvPr>
          <p:cNvSpPr txBox="1"/>
          <p:nvPr/>
        </p:nvSpPr>
        <p:spPr>
          <a:xfrm>
            <a:off x="8931610" y="571907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pic>
        <p:nvPicPr>
          <p:cNvPr id="34" name="Grafik 33">
            <a:extLst>
              <a:ext uri="{FF2B5EF4-FFF2-40B4-BE49-F238E27FC236}">
                <a16:creationId xmlns:a16="http://schemas.microsoft.com/office/drawing/2014/main" id="{B81FE83C-01D0-457A-950D-B805D73DE987}"/>
              </a:ext>
            </a:extLst>
          </p:cNvPr>
          <p:cNvPicPr>
            <a:picLocks noChangeAspect="1"/>
          </p:cNvPicPr>
          <p:nvPr/>
        </p:nvPicPr>
        <p:blipFill>
          <a:blip r:embed="rId4"/>
          <a:stretch>
            <a:fillRect/>
          </a:stretch>
        </p:blipFill>
        <p:spPr>
          <a:xfrm>
            <a:off x="3665162" y="5377503"/>
            <a:ext cx="1940621" cy="1058006"/>
          </a:xfrm>
          <a:prstGeom prst="rect">
            <a:avLst/>
          </a:prstGeom>
        </p:spPr>
      </p:pic>
      <p:sp>
        <p:nvSpPr>
          <p:cNvPr id="35" name="Oval 6">
            <a:extLst>
              <a:ext uri="{FF2B5EF4-FFF2-40B4-BE49-F238E27FC236}">
                <a16:creationId xmlns:a16="http://schemas.microsoft.com/office/drawing/2014/main" id="{B6257195-B166-42DB-97E6-8C073FC5C448}"/>
              </a:ext>
            </a:extLst>
          </p:cNvPr>
          <p:cNvSpPr/>
          <p:nvPr/>
        </p:nvSpPr>
        <p:spPr bwMode="gray">
          <a:xfrm>
            <a:off x="3665161" y="5800725"/>
            <a:ext cx="1842639" cy="506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TextBox 7">
            <a:extLst>
              <a:ext uri="{FF2B5EF4-FFF2-40B4-BE49-F238E27FC236}">
                <a16:creationId xmlns:a16="http://schemas.microsoft.com/office/drawing/2014/main" id="{C117E70C-193B-4AB2-909C-A4578BAF58ED}"/>
              </a:ext>
            </a:extLst>
          </p:cNvPr>
          <p:cNvSpPr txBox="1"/>
          <p:nvPr/>
        </p:nvSpPr>
        <p:spPr>
          <a:xfrm>
            <a:off x="5577267" y="5926625"/>
            <a:ext cx="110398"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sp>
        <p:nvSpPr>
          <p:cNvPr id="38" name="Oval 6">
            <a:extLst>
              <a:ext uri="{FF2B5EF4-FFF2-40B4-BE49-F238E27FC236}">
                <a16:creationId xmlns:a16="http://schemas.microsoft.com/office/drawing/2014/main" id="{2DCA90AA-9A10-418E-A6EE-0D24EF69D77F}"/>
              </a:ext>
            </a:extLst>
          </p:cNvPr>
          <p:cNvSpPr/>
          <p:nvPr/>
        </p:nvSpPr>
        <p:spPr bwMode="gray">
          <a:xfrm>
            <a:off x="3665160" y="623119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TextBox 7">
            <a:extLst>
              <a:ext uri="{FF2B5EF4-FFF2-40B4-BE49-F238E27FC236}">
                <a16:creationId xmlns:a16="http://schemas.microsoft.com/office/drawing/2014/main" id="{5EF6E87A-4398-41A6-B190-4F7AD1959966}"/>
              </a:ext>
            </a:extLst>
          </p:cNvPr>
          <p:cNvSpPr txBox="1"/>
          <p:nvPr/>
        </p:nvSpPr>
        <p:spPr>
          <a:xfrm>
            <a:off x="3952169" y="6259043"/>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7</a:t>
            </a:r>
            <a:endParaRPr lang="de-DE" sz="1400" kern="0" dirty="0" err="1">
              <a:solidFill>
                <a:srgbClr val="FF0000"/>
              </a:solidFill>
              <a:ea typeface="Arial Unicode MS" pitchFamily="34" charset="-128"/>
              <a:cs typeface="Arial Unicode MS" pitchFamily="34" charset="-128"/>
            </a:endParaRPr>
          </a:p>
        </p:txBody>
      </p:sp>
      <p:pic>
        <p:nvPicPr>
          <p:cNvPr id="40" name="Grafik 39">
            <a:extLst>
              <a:ext uri="{FF2B5EF4-FFF2-40B4-BE49-F238E27FC236}">
                <a16:creationId xmlns:a16="http://schemas.microsoft.com/office/drawing/2014/main" id="{85918BFF-870E-4A8C-8768-56EABA94A1B5}"/>
              </a:ext>
            </a:extLst>
          </p:cNvPr>
          <p:cNvPicPr>
            <a:picLocks noChangeAspect="1"/>
          </p:cNvPicPr>
          <p:nvPr/>
        </p:nvPicPr>
        <p:blipFill>
          <a:blip r:embed="rId5"/>
          <a:stretch>
            <a:fillRect/>
          </a:stretch>
        </p:blipFill>
        <p:spPr>
          <a:xfrm>
            <a:off x="514523" y="5194740"/>
            <a:ext cx="2669770" cy="1304925"/>
          </a:xfrm>
          <a:prstGeom prst="rect">
            <a:avLst/>
          </a:prstGeom>
        </p:spPr>
      </p:pic>
      <p:sp>
        <p:nvSpPr>
          <p:cNvPr id="46" name="Oval 6">
            <a:extLst>
              <a:ext uri="{FF2B5EF4-FFF2-40B4-BE49-F238E27FC236}">
                <a16:creationId xmlns:a16="http://schemas.microsoft.com/office/drawing/2014/main" id="{97178CC5-A9F9-46E4-9994-7AD7E2C592D8}"/>
              </a:ext>
            </a:extLst>
          </p:cNvPr>
          <p:cNvSpPr/>
          <p:nvPr/>
        </p:nvSpPr>
        <p:spPr bwMode="gray">
          <a:xfrm>
            <a:off x="445056" y="5646007"/>
            <a:ext cx="2589923" cy="506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7" name="TextBox 7">
            <a:extLst>
              <a:ext uri="{FF2B5EF4-FFF2-40B4-BE49-F238E27FC236}">
                <a16:creationId xmlns:a16="http://schemas.microsoft.com/office/drawing/2014/main" id="{243D5F5A-C284-4EFF-85F4-E1E8C0DC7FA4}"/>
              </a:ext>
            </a:extLst>
          </p:cNvPr>
          <p:cNvSpPr txBox="1"/>
          <p:nvPr/>
        </p:nvSpPr>
        <p:spPr>
          <a:xfrm>
            <a:off x="3104446" y="5771907"/>
            <a:ext cx="110398"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8</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a:t>Assigning Competitors to Fleet Races</a:t>
            </a:r>
          </a:p>
        </p:txBody>
      </p:sp>
      <p:sp>
        <p:nvSpPr>
          <p:cNvPr id="3" name="Text Placeholder 2"/>
          <p:cNvSpPr>
            <a:spLocks noGrp="1"/>
          </p:cNvSpPr>
          <p:nvPr>
            <p:ph type="body" sz="quarter" idx="10"/>
          </p:nvPr>
        </p:nvSpPr>
        <p:spPr>
          <a:xfrm>
            <a:off x="324000" y="1692000"/>
            <a:ext cx="8494713" cy="4200800"/>
          </a:xfrm>
        </p:spPr>
        <p:txBody>
          <a:bodyPr/>
          <a:lstStyle/>
          <a:p>
            <a:r>
              <a:rPr lang="en-US" dirty="0"/>
              <a:t>Click “Competitor Registrations” icon (</a:t>
            </a:r>
            <a:r>
              <a:rPr lang="en-US" dirty="0">
                <a:solidFill>
                  <a:srgbClr val="FF0000"/>
                </a:solidFill>
              </a:rPr>
              <a:t>1</a:t>
            </a:r>
            <a:r>
              <a:rPr lang="en-US" dirty="0"/>
              <a:t>)</a:t>
            </a:r>
          </a:p>
          <a:p>
            <a:r>
              <a:rPr lang="en-US" dirty="0"/>
              <a:t>Enable per-race competitor assignment (</a:t>
            </a:r>
            <a:r>
              <a:rPr lang="en-US" dirty="0">
                <a:solidFill>
                  <a:srgbClr val="FF0000"/>
                </a:solidFill>
              </a:rPr>
              <a:t>2</a:t>
            </a:r>
            <a:r>
              <a:rPr lang="en-US" dirty="0"/>
              <a:t>)</a:t>
            </a:r>
          </a:p>
          <a:p>
            <a:r>
              <a:rPr lang="en-US" dirty="0"/>
              <a:t>Confirm (</a:t>
            </a:r>
            <a:r>
              <a:rPr lang="en-US" dirty="0">
                <a:solidFill>
                  <a:srgbClr val="FF0000"/>
                </a:solidFill>
              </a:rPr>
              <a:t>3</a:t>
            </a:r>
            <a:r>
              <a:rPr lang="en-US" dirty="0"/>
              <a:t>)</a:t>
            </a:r>
          </a:p>
          <a:p>
            <a:r>
              <a:rPr lang="en-US" dirty="0"/>
              <a:t>Assign competitors to race (</a:t>
            </a:r>
            <a:r>
              <a:rPr lang="en-US" dirty="0">
                <a:solidFill>
                  <a:srgbClr val="FF0000"/>
                </a:solidFill>
              </a:rPr>
              <a:t>4</a:t>
            </a:r>
            <a:r>
              <a:rPr lang="en-US" dirty="0"/>
              <a:t>), Save (</a:t>
            </a:r>
            <a:r>
              <a:rPr lang="en-US" dirty="0">
                <a:solidFill>
                  <a:srgbClr val="FF0000"/>
                </a:solidFill>
              </a:rPr>
              <a:t>5</a:t>
            </a:r>
            <a:r>
              <a:rPr lang="en-US" dirty="0"/>
              <a:t>)</a:t>
            </a:r>
          </a:p>
          <a:p>
            <a:endParaRPr lang="en-US" dirty="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293098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Feature your own Space</a:t>
            </a:r>
          </a:p>
          <a:p>
            <a:pPr lvl="1"/>
            <a:r>
              <a:rPr lang="en-US" dirty="0"/>
              <a:t>Advertise your own Events in Nice Web Site</a:t>
            </a:r>
          </a:p>
          <a:p>
            <a:r>
              <a:rPr lang="en-US" dirty="0"/>
              <a:t>Manage your own Regattas</a:t>
            </a:r>
          </a:p>
          <a:p>
            <a:pPr lvl="1"/>
            <a:r>
              <a:rPr lang="en-US" dirty="0"/>
              <a:t>Race Management App for Schedules / Scoring</a:t>
            </a:r>
          </a:p>
          <a:p>
            <a:pPr lvl="1"/>
            <a:r>
              <a:rPr lang="en-US" dirty="0"/>
              <a:t>Keep Audience up to date</a:t>
            </a:r>
          </a:p>
          <a:p>
            <a:r>
              <a:rPr lang="en-US" dirty="0"/>
              <a:t>Get a Beautiful Web Site for your Event Quickly</a:t>
            </a:r>
          </a:p>
          <a:p>
            <a:r>
              <a:rPr lang="en-US" dirty="0"/>
              <a:t>Support Live Tracking using Smart Phones</a:t>
            </a:r>
          </a:p>
          <a:p>
            <a:r>
              <a:rPr lang="en-US" dirty="0"/>
              <a:t>Link Video Footage to Tracked Races</a:t>
            </a:r>
            <a:endParaRPr lang="de-DE" dirty="0"/>
          </a:p>
        </p:txBody>
      </p:sp>
      <p:sp>
        <p:nvSpPr>
          <p:cNvPr id="2" name="Title 1"/>
          <p:cNvSpPr>
            <a:spLocks noGrp="1"/>
          </p:cNvSpPr>
          <p:nvPr>
            <p:ph type="title"/>
          </p:nvPr>
        </p:nvSpPr>
        <p:spPr/>
        <p:txBody>
          <a:bodyPr/>
          <a:lstStyle/>
          <a:p>
            <a:r>
              <a:rPr lang="en-US" dirty="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t>Smartphone Tracking for Split-Fleet Regattas with per Race Boat Mappings</a:t>
            </a:r>
          </a:p>
          <a:p>
            <a:pPr lvl="2"/>
            <a:r>
              <a:rPr lang="en-US" dirty="0"/>
              <a:t>Register Boats for a Regatta with Split-Fleet Racing</a:t>
            </a:r>
          </a:p>
          <a:p>
            <a:pPr lvl="2"/>
            <a:r>
              <a:rPr lang="en-US" dirty="0"/>
              <a:t>Register Competitors with per Race Boat Assignments</a:t>
            </a:r>
          </a:p>
          <a:p>
            <a:pPr lvl="2"/>
            <a:r>
              <a:rPr lang="en-US" dirty="0"/>
              <a:t>Map Competitors to Boats per Race</a:t>
            </a:r>
          </a:p>
          <a:p>
            <a:pPr lvl="2"/>
            <a:r>
              <a:rPr lang="en-US" dirty="0"/>
              <a:t>Track Boats</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16084052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9132C5DC-A61E-46AC-A75E-3C945C3C9DC6}"/>
              </a:ext>
            </a:extLst>
          </p:cNvPr>
          <p:cNvPicPr>
            <a:picLocks noChangeAspect="1"/>
          </p:cNvPicPr>
          <p:nvPr/>
        </p:nvPicPr>
        <p:blipFill>
          <a:blip r:embed="rId2"/>
          <a:stretch>
            <a:fillRect/>
          </a:stretch>
        </p:blipFill>
        <p:spPr>
          <a:xfrm>
            <a:off x="4796057" y="1377162"/>
            <a:ext cx="5516956" cy="1146636"/>
          </a:xfrm>
          <a:prstGeom prst="rect">
            <a:avLst/>
          </a:prstGeom>
        </p:spPr>
      </p:pic>
      <p:sp>
        <p:nvSpPr>
          <p:cNvPr id="2" name="Title 1"/>
          <p:cNvSpPr>
            <a:spLocks noGrp="1"/>
          </p:cNvSpPr>
          <p:nvPr>
            <p:ph type="title"/>
          </p:nvPr>
        </p:nvSpPr>
        <p:spPr/>
        <p:txBody>
          <a:bodyPr/>
          <a:lstStyle/>
          <a:p>
            <a:r>
              <a:rPr lang="en-US" dirty="0"/>
              <a:t>Register boats for a regatta with split-fleet racing</a:t>
            </a:r>
          </a:p>
        </p:txBody>
      </p:sp>
      <p:sp>
        <p:nvSpPr>
          <p:cNvPr id="3" name="Text Placeholder 2"/>
          <p:cNvSpPr>
            <a:spLocks noGrp="1"/>
          </p:cNvSpPr>
          <p:nvPr>
            <p:ph type="body" sz="quarter" idx="10"/>
          </p:nvPr>
        </p:nvSpPr>
        <p:spPr>
          <a:xfrm>
            <a:off x="324000" y="1692000"/>
            <a:ext cx="8494713" cy="4200800"/>
          </a:xfrm>
        </p:spPr>
        <p:txBody>
          <a:bodyPr/>
          <a:lstStyle/>
          <a:p>
            <a:r>
              <a:rPr lang="en-US" dirty="0"/>
              <a:t>On creation of a regatta, select “Can boats</a:t>
            </a:r>
            <a:br>
              <a:rPr lang="en-US" dirty="0"/>
            </a:br>
            <a:r>
              <a:rPr lang="en-US" dirty="0"/>
              <a:t>of Competitor change per race” (</a:t>
            </a:r>
            <a:r>
              <a:rPr lang="en-US" dirty="0">
                <a:solidFill>
                  <a:srgbClr val="FF0000"/>
                </a:solidFill>
              </a:rPr>
              <a:t>1</a:t>
            </a:r>
            <a:r>
              <a:rPr lang="en-US" dirty="0"/>
              <a:t>)</a:t>
            </a:r>
          </a:p>
          <a:p>
            <a:r>
              <a:rPr lang="en-US" dirty="0"/>
              <a:t>In “Smartphone Tracking” click the boat</a:t>
            </a:r>
            <a:br>
              <a:rPr lang="en-US" dirty="0"/>
            </a:br>
            <a:r>
              <a:rPr lang="en-US" dirty="0"/>
              <a:t>icon to open the “Register Boats” dialog (</a:t>
            </a:r>
            <a:r>
              <a:rPr lang="en-US" dirty="0">
                <a:solidFill>
                  <a:srgbClr val="FF0000"/>
                </a:solidFill>
              </a:rPr>
              <a:t>2</a:t>
            </a:r>
            <a:r>
              <a:rPr lang="en-US" dirty="0"/>
              <a:t>)</a:t>
            </a:r>
          </a:p>
          <a:p>
            <a:r>
              <a:rPr lang="en-US" dirty="0"/>
              <a:t>Click “Add Boat” (</a:t>
            </a:r>
            <a:r>
              <a:rPr lang="en-US" dirty="0">
                <a:solidFill>
                  <a:srgbClr val="FF0000"/>
                </a:solidFill>
              </a:rPr>
              <a:t>3</a:t>
            </a:r>
            <a:r>
              <a:rPr lang="en-US" dirty="0"/>
              <a:t>), fill in the boat details</a:t>
            </a:r>
            <a:br>
              <a:rPr lang="en-US" dirty="0"/>
            </a:br>
            <a:r>
              <a:rPr lang="en-US" dirty="0"/>
              <a:t>in the “Edit Boat” dialog (</a:t>
            </a:r>
            <a:r>
              <a:rPr lang="en-US" dirty="0">
                <a:solidFill>
                  <a:srgbClr val="FF0000"/>
                </a:solidFill>
              </a:rPr>
              <a:t>4</a:t>
            </a:r>
            <a:r>
              <a:rPr lang="en-US" dirty="0"/>
              <a:t>) and Save (</a:t>
            </a:r>
            <a:r>
              <a:rPr lang="en-US" dirty="0">
                <a:solidFill>
                  <a:srgbClr val="FF0000"/>
                </a:solidFill>
              </a:rPr>
              <a:t>5</a:t>
            </a:r>
            <a:r>
              <a:rPr lang="en-US" dirty="0"/>
              <a:t>)</a:t>
            </a:r>
          </a:p>
          <a:p>
            <a:r>
              <a:rPr lang="en-US" dirty="0"/>
              <a:t>After all boats are registered (</a:t>
            </a:r>
            <a:r>
              <a:rPr lang="en-US" dirty="0">
                <a:solidFill>
                  <a:srgbClr val="FF0000"/>
                </a:solidFill>
              </a:rPr>
              <a:t>6</a:t>
            </a:r>
            <a:r>
              <a:rPr lang="en-US" dirty="0"/>
              <a:t>), Save (</a:t>
            </a:r>
            <a:r>
              <a:rPr lang="en-US" dirty="0">
                <a:solidFill>
                  <a:srgbClr val="FF0000"/>
                </a:solidFill>
              </a:rPr>
              <a:t>7</a:t>
            </a:r>
            <a:r>
              <a:rPr lang="en-US" dirty="0"/>
              <a:t>)</a:t>
            </a:r>
          </a:p>
          <a:p>
            <a:endParaRPr lang="en-US" dirty="0"/>
          </a:p>
        </p:txBody>
      </p:sp>
      <p:sp>
        <p:nvSpPr>
          <p:cNvPr id="7" name="Oval 6"/>
          <p:cNvSpPr/>
          <p:nvPr/>
        </p:nvSpPr>
        <p:spPr bwMode="gray">
          <a:xfrm>
            <a:off x="7032314" y="204373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7319323" y="207157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12" name="Grafik 11">
            <a:extLst>
              <a:ext uri="{FF2B5EF4-FFF2-40B4-BE49-F238E27FC236}">
                <a16:creationId xmlns:a16="http://schemas.microsoft.com/office/drawing/2014/main" id="{4FD25DFB-2A22-484B-8058-EA6432E58FDE}"/>
              </a:ext>
            </a:extLst>
          </p:cNvPr>
          <p:cNvPicPr>
            <a:picLocks noChangeAspect="1"/>
          </p:cNvPicPr>
          <p:nvPr/>
        </p:nvPicPr>
        <p:blipFill>
          <a:blip r:embed="rId3"/>
          <a:stretch>
            <a:fillRect/>
          </a:stretch>
        </p:blipFill>
        <p:spPr>
          <a:xfrm>
            <a:off x="4796057" y="2666596"/>
            <a:ext cx="4181475" cy="1457325"/>
          </a:xfrm>
          <a:prstGeom prst="rect">
            <a:avLst/>
          </a:prstGeom>
        </p:spPr>
      </p:pic>
      <p:pic>
        <p:nvPicPr>
          <p:cNvPr id="23" name="Grafik 22">
            <a:extLst>
              <a:ext uri="{FF2B5EF4-FFF2-40B4-BE49-F238E27FC236}">
                <a16:creationId xmlns:a16="http://schemas.microsoft.com/office/drawing/2014/main" id="{74F40F89-DC48-4F82-89E1-3F93FE37AF6D}"/>
              </a:ext>
            </a:extLst>
          </p:cNvPr>
          <p:cNvPicPr>
            <a:picLocks noChangeAspect="1"/>
          </p:cNvPicPr>
          <p:nvPr/>
        </p:nvPicPr>
        <p:blipFill>
          <a:blip r:embed="rId4"/>
          <a:stretch>
            <a:fillRect/>
          </a:stretch>
        </p:blipFill>
        <p:spPr>
          <a:xfrm>
            <a:off x="165181" y="4151942"/>
            <a:ext cx="6624455" cy="1805076"/>
          </a:xfrm>
          <a:prstGeom prst="rect">
            <a:avLst/>
          </a:prstGeom>
        </p:spPr>
      </p:pic>
      <p:sp>
        <p:nvSpPr>
          <p:cNvPr id="24" name="Oval 6">
            <a:extLst>
              <a:ext uri="{FF2B5EF4-FFF2-40B4-BE49-F238E27FC236}">
                <a16:creationId xmlns:a16="http://schemas.microsoft.com/office/drawing/2014/main" id="{E2571C6A-E001-4652-8F71-EE5242E4761D}"/>
              </a:ext>
            </a:extLst>
          </p:cNvPr>
          <p:cNvSpPr/>
          <p:nvPr/>
        </p:nvSpPr>
        <p:spPr bwMode="gray">
          <a:xfrm>
            <a:off x="7952810" y="3581264"/>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TextBox 7">
            <a:extLst>
              <a:ext uri="{FF2B5EF4-FFF2-40B4-BE49-F238E27FC236}">
                <a16:creationId xmlns:a16="http://schemas.microsoft.com/office/drawing/2014/main" id="{B230E109-77DE-46FA-9977-CB008B47272C}"/>
              </a:ext>
            </a:extLst>
          </p:cNvPr>
          <p:cNvSpPr txBox="1"/>
          <p:nvPr/>
        </p:nvSpPr>
        <p:spPr>
          <a:xfrm>
            <a:off x="8239819" y="360911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6" name="Oval 6">
            <a:extLst>
              <a:ext uri="{FF2B5EF4-FFF2-40B4-BE49-F238E27FC236}">
                <a16:creationId xmlns:a16="http://schemas.microsoft.com/office/drawing/2014/main" id="{A119A567-68C5-4AD0-867B-AB405AF41EA4}"/>
              </a:ext>
            </a:extLst>
          </p:cNvPr>
          <p:cNvSpPr/>
          <p:nvPr/>
        </p:nvSpPr>
        <p:spPr bwMode="gray">
          <a:xfrm>
            <a:off x="150551" y="4304883"/>
            <a:ext cx="64215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TextBox 7">
            <a:extLst>
              <a:ext uri="{FF2B5EF4-FFF2-40B4-BE49-F238E27FC236}">
                <a16:creationId xmlns:a16="http://schemas.microsoft.com/office/drawing/2014/main" id="{289C1FA0-4F57-444A-BB41-94AD2CDB3AFC}"/>
              </a:ext>
            </a:extLst>
          </p:cNvPr>
          <p:cNvSpPr txBox="1"/>
          <p:nvPr/>
        </p:nvSpPr>
        <p:spPr>
          <a:xfrm>
            <a:off x="822206" y="433272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22" name="Grafik 21">
            <a:extLst>
              <a:ext uri="{FF2B5EF4-FFF2-40B4-BE49-F238E27FC236}">
                <a16:creationId xmlns:a16="http://schemas.microsoft.com/office/drawing/2014/main" id="{658979DE-C920-44E5-8F1C-B3EA97819CB7}"/>
              </a:ext>
            </a:extLst>
          </p:cNvPr>
          <p:cNvPicPr>
            <a:picLocks noChangeAspect="1"/>
          </p:cNvPicPr>
          <p:nvPr/>
        </p:nvPicPr>
        <p:blipFill>
          <a:blip r:embed="rId5"/>
          <a:stretch>
            <a:fillRect/>
          </a:stretch>
        </p:blipFill>
        <p:spPr>
          <a:xfrm>
            <a:off x="6629716" y="4855771"/>
            <a:ext cx="2370821" cy="1509331"/>
          </a:xfrm>
          <a:prstGeom prst="rect">
            <a:avLst/>
          </a:prstGeom>
        </p:spPr>
      </p:pic>
      <p:sp>
        <p:nvSpPr>
          <p:cNvPr id="28" name="Oval 6">
            <a:extLst>
              <a:ext uri="{FF2B5EF4-FFF2-40B4-BE49-F238E27FC236}">
                <a16:creationId xmlns:a16="http://schemas.microsoft.com/office/drawing/2014/main" id="{63122A08-B3AD-48E9-B5D0-257E51EF3715}"/>
              </a:ext>
            </a:extLst>
          </p:cNvPr>
          <p:cNvSpPr/>
          <p:nvPr/>
        </p:nvSpPr>
        <p:spPr bwMode="gray">
          <a:xfrm>
            <a:off x="6503214" y="4707900"/>
            <a:ext cx="2497323" cy="1378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7">
            <a:extLst>
              <a:ext uri="{FF2B5EF4-FFF2-40B4-BE49-F238E27FC236}">
                <a16:creationId xmlns:a16="http://schemas.microsoft.com/office/drawing/2014/main" id="{B03A5407-4939-42BD-B3F7-E6A4711FFDEC}"/>
              </a:ext>
            </a:extLst>
          </p:cNvPr>
          <p:cNvSpPr txBox="1"/>
          <p:nvPr/>
        </p:nvSpPr>
        <p:spPr>
          <a:xfrm>
            <a:off x="9030034" y="546128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2" name="Oval 6">
            <a:extLst>
              <a:ext uri="{FF2B5EF4-FFF2-40B4-BE49-F238E27FC236}">
                <a16:creationId xmlns:a16="http://schemas.microsoft.com/office/drawing/2014/main" id="{0E99BE8D-2D3F-40CD-A505-4883486F2C80}"/>
              </a:ext>
            </a:extLst>
          </p:cNvPr>
          <p:cNvSpPr/>
          <p:nvPr/>
        </p:nvSpPr>
        <p:spPr bwMode="gray">
          <a:xfrm>
            <a:off x="6657965" y="6036300"/>
            <a:ext cx="432951"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3" name="TextBox 7">
            <a:extLst>
              <a:ext uri="{FF2B5EF4-FFF2-40B4-BE49-F238E27FC236}">
                <a16:creationId xmlns:a16="http://schemas.microsoft.com/office/drawing/2014/main" id="{EBB30C27-6206-4D5D-8F6B-5D26613CC165}"/>
              </a:ext>
            </a:extLst>
          </p:cNvPr>
          <p:cNvSpPr txBox="1"/>
          <p:nvPr/>
        </p:nvSpPr>
        <p:spPr>
          <a:xfrm>
            <a:off x="7120414" y="606414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4" name="Oval 6">
            <a:extLst>
              <a:ext uri="{FF2B5EF4-FFF2-40B4-BE49-F238E27FC236}">
                <a16:creationId xmlns:a16="http://schemas.microsoft.com/office/drawing/2014/main" id="{D069EB4E-52AA-4F70-9FA7-56E723DAF758}"/>
              </a:ext>
            </a:extLst>
          </p:cNvPr>
          <p:cNvSpPr/>
          <p:nvPr/>
        </p:nvSpPr>
        <p:spPr bwMode="gray">
          <a:xfrm>
            <a:off x="234086" y="5120775"/>
            <a:ext cx="3363047" cy="5885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5" name="TextBox 7">
            <a:extLst>
              <a:ext uri="{FF2B5EF4-FFF2-40B4-BE49-F238E27FC236}">
                <a16:creationId xmlns:a16="http://schemas.microsoft.com/office/drawing/2014/main" id="{2A0D43D9-CD1F-4015-8F24-EBAEC8A0DFAF}"/>
              </a:ext>
            </a:extLst>
          </p:cNvPr>
          <p:cNvSpPr txBox="1"/>
          <p:nvPr/>
        </p:nvSpPr>
        <p:spPr>
          <a:xfrm>
            <a:off x="3626630" y="530152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sp>
        <p:nvSpPr>
          <p:cNvPr id="36" name="Oval 6">
            <a:extLst>
              <a:ext uri="{FF2B5EF4-FFF2-40B4-BE49-F238E27FC236}">
                <a16:creationId xmlns:a16="http://schemas.microsoft.com/office/drawing/2014/main" id="{7F066DF2-42A4-46BE-A4D2-3B87D53AE591}"/>
              </a:ext>
            </a:extLst>
          </p:cNvPr>
          <p:cNvSpPr/>
          <p:nvPr/>
        </p:nvSpPr>
        <p:spPr bwMode="gray">
          <a:xfrm>
            <a:off x="75267" y="5687115"/>
            <a:ext cx="64215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7">
            <a:extLst>
              <a:ext uri="{FF2B5EF4-FFF2-40B4-BE49-F238E27FC236}">
                <a16:creationId xmlns:a16="http://schemas.microsoft.com/office/drawing/2014/main" id="{5C94847A-012C-4E77-9A6F-FD7001B79380}"/>
              </a:ext>
            </a:extLst>
          </p:cNvPr>
          <p:cNvSpPr txBox="1"/>
          <p:nvPr/>
        </p:nvSpPr>
        <p:spPr>
          <a:xfrm>
            <a:off x="746922" y="571496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7</a:t>
            </a:r>
            <a:endParaRPr lang="de-DE" sz="1400" kern="0" dirty="0" err="1">
              <a:solidFill>
                <a:srgbClr val="FF0000"/>
              </a:solidFill>
              <a:ea typeface="Arial Unicode MS" pitchFamily="34" charset="-128"/>
              <a:cs typeface="Arial Unicode MS" pitchFamily="34" charset="-128"/>
            </a:endParaRPr>
          </a:p>
        </p:txBody>
      </p:sp>
      <p:cxnSp>
        <p:nvCxnSpPr>
          <p:cNvPr id="38" name="Curved Connector 8">
            <a:extLst>
              <a:ext uri="{FF2B5EF4-FFF2-40B4-BE49-F238E27FC236}">
                <a16:creationId xmlns:a16="http://schemas.microsoft.com/office/drawing/2014/main" id="{6EB99D63-AB6B-49EE-86A1-822276839C4F}"/>
              </a:ext>
            </a:extLst>
          </p:cNvPr>
          <p:cNvCxnSpPr>
            <a:cxnSpLocks/>
            <a:stCxn id="24" idx="4"/>
          </p:cNvCxnSpPr>
          <p:nvPr/>
        </p:nvCxnSpPr>
        <p:spPr>
          <a:xfrm rot="5400000">
            <a:off x="7174357" y="3425521"/>
            <a:ext cx="522489" cy="129193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8">
            <a:extLst>
              <a:ext uri="{FF2B5EF4-FFF2-40B4-BE49-F238E27FC236}">
                <a16:creationId xmlns:a16="http://schemas.microsoft.com/office/drawing/2014/main" id="{745945C8-CD59-4E21-9C70-9E5FC2889794}"/>
              </a:ext>
            </a:extLst>
          </p:cNvPr>
          <p:cNvCxnSpPr>
            <a:cxnSpLocks/>
            <a:stCxn id="27" idx="3"/>
            <a:endCxn id="28" idx="1"/>
          </p:cNvCxnSpPr>
          <p:nvPr/>
        </p:nvCxnSpPr>
        <p:spPr>
          <a:xfrm>
            <a:off x="952887" y="4440451"/>
            <a:ext cx="5916051" cy="46930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8">
            <a:extLst>
              <a:ext uri="{FF2B5EF4-FFF2-40B4-BE49-F238E27FC236}">
                <a16:creationId xmlns:a16="http://schemas.microsoft.com/office/drawing/2014/main" id="{CF3462EF-81E5-42E5-89C4-AA54A8E84FA1}"/>
              </a:ext>
            </a:extLst>
          </p:cNvPr>
          <p:cNvCxnSpPr>
            <a:cxnSpLocks/>
            <a:stCxn id="32" idx="2"/>
            <a:endCxn id="34" idx="5"/>
          </p:cNvCxnSpPr>
          <p:nvPr/>
        </p:nvCxnSpPr>
        <p:spPr>
          <a:xfrm rot="10800000">
            <a:off x="3104627" y="5623131"/>
            <a:ext cx="3553339" cy="5276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7793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fik 52">
            <a:extLst>
              <a:ext uri="{FF2B5EF4-FFF2-40B4-BE49-F238E27FC236}">
                <a16:creationId xmlns:a16="http://schemas.microsoft.com/office/drawing/2014/main" id="{D7F35E29-842E-452F-8E32-0839EA0B295B}"/>
              </a:ext>
            </a:extLst>
          </p:cNvPr>
          <p:cNvPicPr>
            <a:picLocks noChangeAspect="1"/>
          </p:cNvPicPr>
          <p:nvPr/>
        </p:nvPicPr>
        <p:blipFill>
          <a:blip r:embed="rId2"/>
          <a:stretch>
            <a:fillRect/>
          </a:stretch>
        </p:blipFill>
        <p:spPr>
          <a:xfrm>
            <a:off x="5217616" y="1307331"/>
            <a:ext cx="3615846" cy="2976029"/>
          </a:xfrm>
          <a:prstGeom prst="rect">
            <a:avLst/>
          </a:prstGeom>
        </p:spPr>
      </p:pic>
      <p:sp>
        <p:nvSpPr>
          <p:cNvPr id="3" name="Text Placeholder 2"/>
          <p:cNvSpPr>
            <a:spLocks noGrp="1"/>
          </p:cNvSpPr>
          <p:nvPr>
            <p:ph type="body" sz="quarter" idx="10"/>
          </p:nvPr>
        </p:nvSpPr>
        <p:spPr>
          <a:xfrm>
            <a:off x="324000" y="1692000"/>
            <a:ext cx="8494713" cy="4200800"/>
          </a:xfrm>
        </p:spPr>
        <p:txBody>
          <a:bodyPr/>
          <a:lstStyle/>
          <a:p>
            <a:r>
              <a:rPr lang="en-US" dirty="0"/>
              <a:t>In “Smartphone Tracking” after denoting all</a:t>
            </a:r>
            <a:br>
              <a:rPr lang="en-US" dirty="0"/>
            </a:br>
            <a:r>
              <a:rPr lang="en-US" dirty="0"/>
              <a:t>races (</a:t>
            </a:r>
            <a:r>
              <a:rPr lang="en-US" dirty="0">
                <a:solidFill>
                  <a:srgbClr val="FF0000"/>
                </a:solidFill>
              </a:rPr>
              <a:t>1</a:t>
            </a:r>
            <a:r>
              <a:rPr lang="en-US" dirty="0"/>
              <a:t>), click the competitor icon for a race to</a:t>
            </a:r>
            <a:br>
              <a:rPr lang="en-US" dirty="0"/>
            </a:br>
            <a:r>
              <a:rPr lang="en-US" dirty="0"/>
              <a:t>open the “Register Competitors” dialog (</a:t>
            </a:r>
            <a:r>
              <a:rPr lang="en-US" dirty="0">
                <a:solidFill>
                  <a:srgbClr val="FF0000"/>
                </a:solidFill>
              </a:rPr>
              <a:t>2</a:t>
            </a:r>
            <a:r>
              <a:rPr lang="en-US" dirty="0"/>
              <a:t>)</a:t>
            </a:r>
          </a:p>
          <a:p>
            <a:r>
              <a:rPr lang="en-US" dirty="0"/>
              <a:t>Click “Add Competitor” (</a:t>
            </a:r>
            <a:r>
              <a:rPr lang="en-US" dirty="0">
                <a:solidFill>
                  <a:srgbClr val="FF0000"/>
                </a:solidFill>
              </a:rPr>
              <a:t>3</a:t>
            </a:r>
            <a:r>
              <a:rPr lang="en-US" dirty="0"/>
              <a:t>), fill in the</a:t>
            </a:r>
            <a:br>
              <a:rPr lang="en-US" dirty="0"/>
            </a:br>
            <a:r>
              <a:rPr lang="en-US" dirty="0"/>
              <a:t>competitor details in the “Edit Competitor”</a:t>
            </a:r>
            <a:br>
              <a:rPr lang="en-US" dirty="0"/>
            </a:br>
            <a:r>
              <a:rPr lang="en-US" dirty="0"/>
              <a:t>dialog (</a:t>
            </a:r>
            <a:r>
              <a:rPr lang="en-US" dirty="0">
                <a:solidFill>
                  <a:srgbClr val="FF0000"/>
                </a:solidFill>
              </a:rPr>
              <a:t>4</a:t>
            </a:r>
            <a:r>
              <a:rPr lang="en-US" dirty="0"/>
              <a:t>) and Save (</a:t>
            </a:r>
            <a:r>
              <a:rPr lang="en-US" dirty="0">
                <a:solidFill>
                  <a:srgbClr val="FF0000"/>
                </a:solidFill>
              </a:rPr>
              <a:t>5</a:t>
            </a:r>
            <a:r>
              <a:rPr lang="en-US" dirty="0"/>
              <a:t>)</a:t>
            </a:r>
          </a:p>
          <a:p>
            <a:r>
              <a:rPr lang="en-US" dirty="0"/>
              <a:t>After all Competitors are registered (</a:t>
            </a:r>
            <a:r>
              <a:rPr lang="en-US" dirty="0">
                <a:solidFill>
                  <a:srgbClr val="FF0000"/>
                </a:solidFill>
              </a:rPr>
              <a:t>6</a:t>
            </a:r>
            <a:r>
              <a:rPr lang="en-US" dirty="0"/>
              <a:t>), click</a:t>
            </a:r>
            <a:br>
              <a:rPr lang="en-US" dirty="0"/>
            </a:br>
            <a:r>
              <a:rPr lang="en-US" dirty="0"/>
              <a:t>“Continue to boat assignments” (</a:t>
            </a:r>
            <a:r>
              <a:rPr lang="en-US" dirty="0">
                <a:solidFill>
                  <a:srgbClr val="FF0000"/>
                </a:solidFill>
              </a:rPr>
              <a:t>7</a:t>
            </a:r>
            <a:r>
              <a:rPr lang="en-US" dirty="0"/>
              <a:t>)</a:t>
            </a:r>
          </a:p>
          <a:p>
            <a:endParaRPr lang="en-US" dirty="0"/>
          </a:p>
        </p:txBody>
      </p:sp>
      <p:pic>
        <p:nvPicPr>
          <p:cNvPr id="46" name="Grafik 45">
            <a:extLst>
              <a:ext uri="{FF2B5EF4-FFF2-40B4-BE49-F238E27FC236}">
                <a16:creationId xmlns:a16="http://schemas.microsoft.com/office/drawing/2014/main" id="{3D058578-AC1D-4F6C-AD6C-139EB435672A}"/>
              </a:ext>
            </a:extLst>
          </p:cNvPr>
          <p:cNvPicPr>
            <a:picLocks noChangeAspect="1"/>
          </p:cNvPicPr>
          <p:nvPr/>
        </p:nvPicPr>
        <p:blipFill>
          <a:blip r:embed="rId3"/>
          <a:stretch>
            <a:fillRect/>
          </a:stretch>
        </p:blipFill>
        <p:spPr>
          <a:xfrm>
            <a:off x="97752" y="4245957"/>
            <a:ext cx="9144000" cy="2047904"/>
          </a:xfrm>
          <a:prstGeom prst="rect">
            <a:avLst/>
          </a:prstGeom>
        </p:spPr>
      </p:pic>
      <p:sp>
        <p:nvSpPr>
          <p:cNvPr id="2" name="Title 1"/>
          <p:cNvSpPr>
            <a:spLocks noGrp="1"/>
          </p:cNvSpPr>
          <p:nvPr>
            <p:ph type="title"/>
          </p:nvPr>
        </p:nvSpPr>
        <p:spPr/>
        <p:txBody>
          <a:bodyPr/>
          <a:lstStyle/>
          <a:p>
            <a:r>
              <a:rPr lang="en-US" dirty="0"/>
              <a:t>Register Competitors with per race boat assignments</a:t>
            </a:r>
          </a:p>
        </p:txBody>
      </p:sp>
      <p:pic>
        <p:nvPicPr>
          <p:cNvPr id="4" name="Grafik 3">
            <a:extLst>
              <a:ext uri="{FF2B5EF4-FFF2-40B4-BE49-F238E27FC236}">
                <a16:creationId xmlns:a16="http://schemas.microsoft.com/office/drawing/2014/main" id="{4231525E-FC7C-4967-B18C-BCA168B6D8CD}"/>
              </a:ext>
            </a:extLst>
          </p:cNvPr>
          <p:cNvPicPr>
            <a:picLocks noChangeAspect="1"/>
          </p:cNvPicPr>
          <p:nvPr/>
        </p:nvPicPr>
        <p:blipFill>
          <a:blip r:embed="rId4"/>
          <a:stretch>
            <a:fillRect/>
          </a:stretch>
        </p:blipFill>
        <p:spPr>
          <a:xfrm>
            <a:off x="5649430" y="4064261"/>
            <a:ext cx="4793134" cy="2394109"/>
          </a:xfrm>
          <a:prstGeom prst="rect">
            <a:avLst/>
          </a:prstGeom>
        </p:spPr>
      </p:pic>
      <p:sp>
        <p:nvSpPr>
          <p:cNvPr id="16" name="Oval 6">
            <a:extLst>
              <a:ext uri="{FF2B5EF4-FFF2-40B4-BE49-F238E27FC236}">
                <a16:creationId xmlns:a16="http://schemas.microsoft.com/office/drawing/2014/main" id="{8703AE5F-DD0E-4ED5-B850-917FA2F82A33}"/>
              </a:ext>
            </a:extLst>
          </p:cNvPr>
          <p:cNvSpPr/>
          <p:nvPr/>
        </p:nvSpPr>
        <p:spPr bwMode="gray">
          <a:xfrm>
            <a:off x="158046" y="4379833"/>
            <a:ext cx="64215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7">
            <a:extLst>
              <a:ext uri="{FF2B5EF4-FFF2-40B4-BE49-F238E27FC236}">
                <a16:creationId xmlns:a16="http://schemas.microsoft.com/office/drawing/2014/main" id="{08CDD6C1-BCC0-46F3-9992-3E5AE3B31628}"/>
              </a:ext>
            </a:extLst>
          </p:cNvPr>
          <p:cNvSpPr txBox="1"/>
          <p:nvPr/>
        </p:nvSpPr>
        <p:spPr>
          <a:xfrm>
            <a:off x="829701" y="440767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9" name="Oval 6">
            <a:extLst>
              <a:ext uri="{FF2B5EF4-FFF2-40B4-BE49-F238E27FC236}">
                <a16:creationId xmlns:a16="http://schemas.microsoft.com/office/drawing/2014/main" id="{A1B12B54-3021-4FB7-A822-785D638A7088}"/>
              </a:ext>
            </a:extLst>
          </p:cNvPr>
          <p:cNvSpPr/>
          <p:nvPr/>
        </p:nvSpPr>
        <p:spPr bwMode="gray">
          <a:xfrm>
            <a:off x="5653760" y="4036816"/>
            <a:ext cx="3444658" cy="23941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Oval 6">
            <a:extLst>
              <a:ext uri="{FF2B5EF4-FFF2-40B4-BE49-F238E27FC236}">
                <a16:creationId xmlns:a16="http://schemas.microsoft.com/office/drawing/2014/main" id="{C4E8CD03-E6E8-42F3-81AD-B2DAE44AE012}"/>
              </a:ext>
            </a:extLst>
          </p:cNvPr>
          <p:cNvSpPr/>
          <p:nvPr/>
        </p:nvSpPr>
        <p:spPr bwMode="gray">
          <a:xfrm>
            <a:off x="5668617" y="6208686"/>
            <a:ext cx="432951"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7">
            <a:extLst>
              <a:ext uri="{FF2B5EF4-FFF2-40B4-BE49-F238E27FC236}">
                <a16:creationId xmlns:a16="http://schemas.microsoft.com/office/drawing/2014/main" id="{5C34EF5C-2C5D-482A-9DF4-3FA204C6A0C6}"/>
              </a:ext>
            </a:extLst>
          </p:cNvPr>
          <p:cNvSpPr txBox="1"/>
          <p:nvPr/>
        </p:nvSpPr>
        <p:spPr>
          <a:xfrm>
            <a:off x="6131066" y="6236532"/>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6">
            <a:extLst>
              <a:ext uri="{FF2B5EF4-FFF2-40B4-BE49-F238E27FC236}">
                <a16:creationId xmlns:a16="http://schemas.microsoft.com/office/drawing/2014/main" id="{A5A4E779-F409-40C2-B0B0-F90627486D14}"/>
              </a:ext>
            </a:extLst>
          </p:cNvPr>
          <p:cNvSpPr/>
          <p:nvPr/>
        </p:nvSpPr>
        <p:spPr bwMode="gray">
          <a:xfrm>
            <a:off x="61424" y="5128504"/>
            <a:ext cx="5484938" cy="95882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7">
            <a:extLst>
              <a:ext uri="{FF2B5EF4-FFF2-40B4-BE49-F238E27FC236}">
                <a16:creationId xmlns:a16="http://schemas.microsoft.com/office/drawing/2014/main" id="{8F286257-692D-4CF8-B1F9-76BE1B7A5587}"/>
              </a:ext>
            </a:extLst>
          </p:cNvPr>
          <p:cNvSpPr txBox="1"/>
          <p:nvPr/>
        </p:nvSpPr>
        <p:spPr>
          <a:xfrm>
            <a:off x="5353844" y="5532558"/>
            <a:ext cx="13590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solidFill>
                  <a:srgbClr val="FF0000"/>
                </a:solidFill>
                <a:ea typeface="Arial Unicode MS" pitchFamily="34" charset="-128"/>
                <a:cs typeface="Arial Unicode MS" pitchFamily="34" charset="-128"/>
              </a:rPr>
              <a:t>6</a:t>
            </a:r>
          </a:p>
        </p:txBody>
      </p:sp>
      <p:sp>
        <p:nvSpPr>
          <p:cNvPr id="30" name="Oval 6">
            <a:extLst>
              <a:ext uri="{FF2B5EF4-FFF2-40B4-BE49-F238E27FC236}">
                <a16:creationId xmlns:a16="http://schemas.microsoft.com/office/drawing/2014/main" id="{594C4DC0-1AAA-4F2C-AB0E-E1365867B57B}"/>
              </a:ext>
            </a:extLst>
          </p:cNvPr>
          <p:cNvSpPr/>
          <p:nvPr/>
        </p:nvSpPr>
        <p:spPr bwMode="gray">
          <a:xfrm>
            <a:off x="158046" y="6009400"/>
            <a:ext cx="1106520"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 name="TextBox 7">
            <a:extLst>
              <a:ext uri="{FF2B5EF4-FFF2-40B4-BE49-F238E27FC236}">
                <a16:creationId xmlns:a16="http://schemas.microsoft.com/office/drawing/2014/main" id="{780D9729-9312-471A-AAF7-C41F0C232200}"/>
              </a:ext>
            </a:extLst>
          </p:cNvPr>
          <p:cNvSpPr txBox="1"/>
          <p:nvPr/>
        </p:nvSpPr>
        <p:spPr>
          <a:xfrm>
            <a:off x="1294063" y="603724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solidFill>
                  <a:srgbClr val="FF0000"/>
                </a:solidFill>
                <a:ea typeface="Arial Unicode MS" pitchFamily="34" charset="-128"/>
                <a:cs typeface="Arial Unicode MS" pitchFamily="34" charset="-128"/>
              </a:rPr>
              <a:t>7</a:t>
            </a:r>
          </a:p>
        </p:txBody>
      </p:sp>
      <p:cxnSp>
        <p:nvCxnSpPr>
          <p:cNvPr id="32" name="Curved Connector 8">
            <a:extLst>
              <a:ext uri="{FF2B5EF4-FFF2-40B4-BE49-F238E27FC236}">
                <a16:creationId xmlns:a16="http://schemas.microsoft.com/office/drawing/2014/main" id="{BA1D118D-3C13-4C59-BA0C-C52BFCF12278}"/>
              </a:ext>
            </a:extLst>
          </p:cNvPr>
          <p:cNvCxnSpPr>
            <a:cxnSpLocks/>
            <a:stCxn id="17" idx="3"/>
            <a:endCxn id="19" idx="2"/>
          </p:cNvCxnSpPr>
          <p:nvPr/>
        </p:nvCxnSpPr>
        <p:spPr>
          <a:xfrm>
            <a:off x="960382" y="4515401"/>
            <a:ext cx="4693378" cy="718470"/>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8">
            <a:extLst>
              <a:ext uri="{FF2B5EF4-FFF2-40B4-BE49-F238E27FC236}">
                <a16:creationId xmlns:a16="http://schemas.microsoft.com/office/drawing/2014/main" id="{3BD2AA30-3F8A-4D83-A960-69B96E92C76B}"/>
              </a:ext>
            </a:extLst>
          </p:cNvPr>
          <p:cNvCxnSpPr>
            <a:cxnSpLocks/>
            <a:stCxn id="20" idx="2"/>
            <a:endCxn id="28" idx="5"/>
          </p:cNvCxnSpPr>
          <p:nvPr/>
        </p:nvCxnSpPr>
        <p:spPr>
          <a:xfrm rot="10800000">
            <a:off x="4743111" y="5946913"/>
            <a:ext cx="925506" cy="37626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7">
            <a:extLst>
              <a:ext uri="{FF2B5EF4-FFF2-40B4-BE49-F238E27FC236}">
                <a16:creationId xmlns:a16="http://schemas.microsoft.com/office/drawing/2014/main" id="{32A1D231-DA30-42F5-BEFB-2FFD9C11AF1F}"/>
              </a:ext>
            </a:extLst>
          </p:cNvPr>
          <p:cNvSpPr txBox="1"/>
          <p:nvPr/>
        </p:nvSpPr>
        <p:spPr>
          <a:xfrm>
            <a:off x="8967737" y="50991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54" name="Oval 6">
            <a:extLst>
              <a:ext uri="{FF2B5EF4-FFF2-40B4-BE49-F238E27FC236}">
                <a16:creationId xmlns:a16="http://schemas.microsoft.com/office/drawing/2014/main" id="{F23CD415-AA7F-4A2D-AAA8-38658E91A868}"/>
              </a:ext>
            </a:extLst>
          </p:cNvPr>
          <p:cNvSpPr/>
          <p:nvPr/>
        </p:nvSpPr>
        <p:spPr bwMode="gray">
          <a:xfrm>
            <a:off x="7866964" y="2890743"/>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5" name="TextBox 7">
            <a:extLst>
              <a:ext uri="{FF2B5EF4-FFF2-40B4-BE49-F238E27FC236}">
                <a16:creationId xmlns:a16="http://schemas.microsoft.com/office/drawing/2014/main" id="{8C92D40B-E8A7-4C9B-86EF-7946565F6906}"/>
              </a:ext>
            </a:extLst>
          </p:cNvPr>
          <p:cNvSpPr txBox="1"/>
          <p:nvPr/>
        </p:nvSpPr>
        <p:spPr>
          <a:xfrm>
            <a:off x="8153973" y="291858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cxnSp>
        <p:nvCxnSpPr>
          <p:cNvPr id="56" name="Curved Connector 8">
            <a:extLst>
              <a:ext uri="{FF2B5EF4-FFF2-40B4-BE49-F238E27FC236}">
                <a16:creationId xmlns:a16="http://schemas.microsoft.com/office/drawing/2014/main" id="{15A7B9FA-D36F-40CE-9EA7-8C30D85821D0}"/>
              </a:ext>
            </a:extLst>
          </p:cNvPr>
          <p:cNvCxnSpPr>
            <a:cxnSpLocks/>
            <a:stCxn id="54" idx="2"/>
            <a:endCxn id="46" idx="0"/>
          </p:cNvCxnSpPr>
          <p:nvPr/>
        </p:nvCxnSpPr>
        <p:spPr>
          <a:xfrm rot="10800000" flipV="1">
            <a:off x="4669752" y="3005231"/>
            <a:ext cx="3197212" cy="1240725"/>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
            <a:extLst>
              <a:ext uri="{FF2B5EF4-FFF2-40B4-BE49-F238E27FC236}">
                <a16:creationId xmlns:a16="http://schemas.microsoft.com/office/drawing/2014/main" id="{966C3F98-D3E5-4005-A838-1986E4795F2B}"/>
              </a:ext>
            </a:extLst>
          </p:cNvPr>
          <p:cNvSpPr/>
          <p:nvPr/>
        </p:nvSpPr>
        <p:spPr bwMode="gray">
          <a:xfrm>
            <a:off x="6856247" y="18280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3" name="TextBox 7">
            <a:extLst>
              <a:ext uri="{FF2B5EF4-FFF2-40B4-BE49-F238E27FC236}">
                <a16:creationId xmlns:a16="http://schemas.microsoft.com/office/drawing/2014/main" id="{7F4CF847-32F5-4347-B73A-822301E2F7FD}"/>
              </a:ext>
            </a:extLst>
          </p:cNvPr>
          <p:cNvSpPr txBox="1"/>
          <p:nvPr/>
        </p:nvSpPr>
        <p:spPr>
          <a:xfrm>
            <a:off x="7143256" y="1855883"/>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36763824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2B051889-3707-4960-AB9D-595A88FC79B2}"/>
              </a:ext>
            </a:extLst>
          </p:cNvPr>
          <p:cNvPicPr>
            <a:picLocks noChangeAspect="1"/>
          </p:cNvPicPr>
          <p:nvPr/>
        </p:nvPicPr>
        <p:blipFill>
          <a:blip r:embed="rId2"/>
          <a:stretch>
            <a:fillRect/>
          </a:stretch>
        </p:blipFill>
        <p:spPr>
          <a:xfrm>
            <a:off x="5217616" y="1387796"/>
            <a:ext cx="3615846" cy="2976029"/>
          </a:xfrm>
          <a:prstGeom prst="rect">
            <a:avLst/>
          </a:prstGeom>
        </p:spPr>
      </p:pic>
      <p:sp>
        <p:nvSpPr>
          <p:cNvPr id="3" name="Text Placeholder 2"/>
          <p:cNvSpPr>
            <a:spLocks noGrp="1"/>
          </p:cNvSpPr>
          <p:nvPr>
            <p:ph type="body" sz="quarter" idx="10"/>
          </p:nvPr>
        </p:nvSpPr>
        <p:spPr>
          <a:xfrm>
            <a:off x="324000" y="1692000"/>
            <a:ext cx="8494713" cy="4200800"/>
          </a:xfrm>
        </p:spPr>
        <p:txBody>
          <a:bodyPr/>
          <a:lstStyle/>
          <a:p>
            <a:r>
              <a:rPr lang="en-US" dirty="0"/>
              <a:t>Either directly after registering the competitors</a:t>
            </a:r>
            <a:br>
              <a:rPr lang="en-US" dirty="0"/>
            </a:br>
            <a:r>
              <a:rPr lang="en-US" dirty="0"/>
              <a:t>for a race or later by clicking the boat icon (</a:t>
            </a:r>
            <a:r>
              <a:rPr lang="en-US" dirty="0">
                <a:solidFill>
                  <a:srgbClr val="FF0000"/>
                </a:solidFill>
              </a:rPr>
              <a:t>1</a:t>
            </a:r>
            <a:r>
              <a:rPr lang="en-US" dirty="0"/>
              <a:t>),</a:t>
            </a:r>
            <a:br>
              <a:rPr lang="en-US" dirty="0"/>
            </a:br>
            <a:r>
              <a:rPr lang="en-US" dirty="0"/>
              <a:t>the “Edit boats used by competitors” dialog is</a:t>
            </a:r>
            <a:br>
              <a:rPr lang="en-US" dirty="0"/>
            </a:br>
            <a:r>
              <a:rPr lang="en-US" dirty="0"/>
              <a:t>shown</a:t>
            </a:r>
          </a:p>
          <a:p>
            <a:r>
              <a:rPr lang="en-US" dirty="0"/>
              <a:t>Select a Competitor in the left table (</a:t>
            </a:r>
            <a:r>
              <a:rPr lang="en-US" dirty="0">
                <a:solidFill>
                  <a:srgbClr val="FF0000"/>
                </a:solidFill>
              </a:rPr>
              <a:t>2</a:t>
            </a:r>
            <a:r>
              <a:rPr lang="en-US" dirty="0"/>
              <a:t>) and a</a:t>
            </a:r>
            <a:br>
              <a:rPr lang="en-US" dirty="0"/>
            </a:br>
            <a:r>
              <a:rPr lang="en-US" dirty="0"/>
              <a:t>boat in the right table (</a:t>
            </a:r>
            <a:r>
              <a:rPr lang="en-US" dirty="0">
                <a:solidFill>
                  <a:srgbClr val="FF0000"/>
                </a:solidFill>
              </a:rPr>
              <a:t>3</a:t>
            </a:r>
            <a:r>
              <a:rPr lang="en-US" dirty="0"/>
              <a:t>) to assign those</a:t>
            </a:r>
          </a:p>
          <a:p>
            <a:r>
              <a:rPr lang="en-US" dirty="0"/>
              <a:t>After all competitors are mapped to boats,</a:t>
            </a:r>
            <a:br>
              <a:rPr lang="en-US" dirty="0"/>
            </a:br>
            <a:r>
              <a:rPr lang="en-US" dirty="0"/>
              <a:t>Save (</a:t>
            </a:r>
            <a:r>
              <a:rPr lang="en-US" dirty="0">
                <a:solidFill>
                  <a:srgbClr val="FF0000"/>
                </a:solidFill>
              </a:rPr>
              <a:t>4</a:t>
            </a:r>
            <a:r>
              <a:rPr lang="en-US" dirty="0"/>
              <a:t>)</a:t>
            </a:r>
          </a:p>
          <a:p>
            <a:endParaRPr lang="en-US" dirty="0"/>
          </a:p>
        </p:txBody>
      </p:sp>
      <p:sp>
        <p:nvSpPr>
          <p:cNvPr id="2" name="Title 1"/>
          <p:cNvSpPr>
            <a:spLocks noGrp="1"/>
          </p:cNvSpPr>
          <p:nvPr>
            <p:ph type="title"/>
          </p:nvPr>
        </p:nvSpPr>
        <p:spPr/>
        <p:txBody>
          <a:bodyPr/>
          <a:lstStyle/>
          <a:p>
            <a:r>
              <a:rPr lang="en-US" dirty="0"/>
              <a:t>Map competitors to boats per race</a:t>
            </a:r>
          </a:p>
        </p:txBody>
      </p:sp>
      <p:sp>
        <p:nvSpPr>
          <p:cNvPr id="7" name="Oval 6"/>
          <p:cNvSpPr/>
          <p:nvPr/>
        </p:nvSpPr>
        <p:spPr bwMode="gray">
          <a:xfrm>
            <a:off x="8305876" y="3100771"/>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592885" y="312861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38" name="Curved Connector 8">
            <a:extLst>
              <a:ext uri="{FF2B5EF4-FFF2-40B4-BE49-F238E27FC236}">
                <a16:creationId xmlns:a16="http://schemas.microsoft.com/office/drawing/2014/main" id="{51C12F2F-6266-41C2-B0C5-F3EB52976349}"/>
              </a:ext>
            </a:extLst>
          </p:cNvPr>
          <p:cNvCxnSpPr>
            <a:cxnSpLocks/>
            <a:stCxn id="7" idx="2"/>
            <a:endCxn id="14" idx="0"/>
          </p:cNvCxnSpPr>
          <p:nvPr/>
        </p:nvCxnSpPr>
        <p:spPr>
          <a:xfrm rot="10800000" flipV="1">
            <a:off x="4443984" y="3215260"/>
            <a:ext cx="3861893" cy="127437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Grafik 13">
            <a:extLst>
              <a:ext uri="{FF2B5EF4-FFF2-40B4-BE49-F238E27FC236}">
                <a16:creationId xmlns:a16="http://schemas.microsoft.com/office/drawing/2014/main" id="{BF753D35-94D4-42F7-9FB2-26EB745FF3A1}"/>
              </a:ext>
            </a:extLst>
          </p:cNvPr>
          <p:cNvPicPr>
            <a:picLocks noChangeAspect="1"/>
          </p:cNvPicPr>
          <p:nvPr/>
        </p:nvPicPr>
        <p:blipFill>
          <a:blip r:embed="rId3"/>
          <a:stretch>
            <a:fillRect/>
          </a:stretch>
        </p:blipFill>
        <p:spPr>
          <a:xfrm>
            <a:off x="797356" y="4489638"/>
            <a:ext cx="7293254" cy="2030545"/>
          </a:xfrm>
          <a:prstGeom prst="rect">
            <a:avLst/>
          </a:prstGeom>
        </p:spPr>
      </p:pic>
      <p:sp>
        <p:nvSpPr>
          <p:cNvPr id="35" name="Oval 6">
            <a:extLst>
              <a:ext uri="{FF2B5EF4-FFF2-40B4-BE49-F238E27FC236}">
                <a16:creationId xmlns:a16="http://schemas.microsoft.com/office/drawing/2014/main" id="{C66AB1BF-D20A-4840-9231-97369A2CCEDB}"/>
              </a:ext>
            </a:extLst>
          </p:cNvPr>
          <p:cNvSpPr/>
          <p:nvPr/>
        </p:nvSpPr>
        <p:spPr bwMode="gray">
          <a:xfrm>
            <a:off x="797356" y="5663822"/>
            <a:ext cx="2784176"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TextBox 7">
            <a:extLst>
              <a:ext uri="{FF2B5EF4-FFF2-40B4-BE49-F238E27FC236}">
                <a16:creationId xmlns:a16="http://schemas.microsoft.com/office/drawing/2014/main" id="{395BABDD-1F68-481C-B3DF-71F8CCB99D29}"/>
              </a:ext>
            </a:extLst>
          </p:cNvPr>
          <p:cNvSpPr txBox="1"/>
          <p:nvPr/>
        </p:nvSpPr>
        <p:spPr>
          <a:xfrm>
            <a:off x="3611029" y="569166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7" name="Oval 6">
            <a:extLst>
              <a:ext uri="{FF2B5EF4-FFF2-40B4-BE49-F238E27FC236}">
                <a16:creationId xmlns:a16="http://schemas.microsoft.com/office/drawing/2014/main" id="{400122C9-15C2-4461-97B8-D7DDEA4F34C0}"/>
              </a:ext>
            </a:extLst>
          </p:cNvPr>
          <p:cNvSpPr/>
          <p:nvPr/>
        </p:nvSpPr>
        <p:spPr bwMode="gray">
          <a:xfrm>
            <a:off x="4443983" y="5409225"/>
            <a:ext cx="3646627"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TextBox 7">
            <a:extLst>
              <a:ext uri="{FF2B5EF4-FFF2-40B4-BE49-F238E27FC236}">
                <a16:creationId xmlns:a16="http://schemas.microsoft.com/office/drawing/2014/main" id="{DF29E1F2-2BF5-4054-B335-E014066811C7}"/>
              </a:ext>
            </a:extLst>
          </p:cNvPr>
          <p:cNvSpPr txBox="1"/>
          <p:nvPr/>
        </p:nvSpPr>
        <p:spPr>
          <a:xfrm>
            <a:off x="8120107" y="543707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40" name="Oval 6">
            <a:extLst>
              <a:ext uri="{FF2B5EF4-FFF2-40B4-BE49-F238E27FC236}">
                <a16:creationId xmlns:a16="http://schemas.microsoft.com/office/drawing/2014/main" id="{FB5B1522-ECA3-48DB-9317-5AB61BDC3BD6}"/>
              </a:ext>
            </a:extLst>
          </p:cNvPr>
          <p:cNvSpPr/>
          <p:nvPr/>
        </p:nvSpPr>
        <p:spPr bwMode="gray">
          <a:xfrm>
            <a:off x="879728" y="6197004"/>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7">
            <a:extLst>
              <a:ext uri="{FF2B5EF4-FFF2-40B4-BE49-F238E27FC236}">
                <a16:creationId xmlns:a16="http://schemas.microsoft.com/office/drawing/2014/main" id="{F2BDC7D2-1ABB-4C2D-B912-A4DDBBEAEC99}"/>
              </a:ext>
            </a:extLst>
          </p:cNvPr>
          <p:cNvSpPr txBox="1"/>
          <p:nvPr/>
        </p:nvSpPr>
        <p:spPr>
          <a:xfrm>
            <a:off x="1166737" y="622485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0398794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5DD2144F-339F-48A4-B060-161B8CFF7102}"/>
              </a:ext>
            </a:extLst>
          </p:cNvPr>
          <p:cNvPicPr>
            <a:picLocks noChangeAspect="1"/>
          </p:cNvPicPr>
          <p:nvPr/>
        </p:nvPicPr>
        <p:blipFill>
          <a:blip r:embed="rId2"/>
          <a:stretch>
            <a:fillRect/>
          </a:stretch>
        </p:blipFill>
        <p:spPr>
          <a:xfrm>
            <a:off x="2440604" y="2967563"/>
            <a:ext cx="6378110" cy="3836043"/>
          </a:xfrm>
          <a:prstGeom prst="rect">
            <a:avLst/>
          </a:prstGeom>
        </p:spPr>
      </p:pic>
      <p:sp>
        <p:nvSpPr>
          <p:cNvPr id="2" name="Title 1"/>
          <p:cNvSpPr>
            <a:spLocks noGrp="1"/>
          </p:cNvSpPr>
          <p:nvPr>
            <p:ph type="title"/>
          </p:nvPr>
        </p:nvSpPr>
        <p:spPr/>
        <p:txBody>
          <a:bodyPr/>
          <a:lstStyle/>
          <a:p>
            <a:r>
              <a:rPr lang="en-US" dirty="0"/>
              <a:t>Produce QR Codes to Bind Devices Used to Track Boats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a:t>
            </a:r>
            <a:br>
              <a:rPr lang="en-US" dirty="0">
                <a:sym typeface="Wingdings" panose="05000000000000000000" pitchFamily="2" charset="2"/>
              </a:rPr>
            </a:br>
            <a:r>
              <a:rPr lang="en-US" dirty="0">
                <a:sym typeface="Wingdings" panose="05000000000000000000" pitchFamily="2" charset="2"/>
              </a:rPr>
              <a:t>Boats and Marks” icon</a:t>
            </a:r>
          </a:p>
          <a:p>
            <a:r>
              <a:rPr lang="en-US" dirty="0">
                <a:sym typeface="Wingdings" panose="05000000000000000000" pitchFamily="2" charset="2"/>
              </a:rPr>
              <a:t>Click “Add”</a:t>
            </a:r>
          </a:p>
          <a:p>
            <a:r>
              <a:rPr lang="en-US" dirty="0">
                <a:sym typeface="Wingdings" panose="05000000000000000000" pitchFamily="2" charset="2"/>
              </a:rPr>
              <a:t>Select boat, producing QR code</a:t>
            </a:r>
          </a:p>
          <a:p>
            <a:r>
              <a:rPr lang="en-US" dirty="0">
                <a:sym typeface="Wingdings" panose="05000000000000000000" pitchFamily="2" charset="2"/>
              </a:rPr>
              <a:t>Scan code with</a:t>
            </a:r>
            <a:br>
              <a:rPr lang="en-US" dirty="0">
                <a:sym typeface="Wingdings" panose="05000000000000000000" pitchFamily="2" charset="2"/>
              </a:rPr>
            </a:br>
            <a:r>
              <a:rPr lang="en-US" dirty="0">
                <a:sym typeface="Wingdings" panose="05000000000000000000" pitchFamily="2" charset="2"/>
              </a:rPr>
              <a:t>device used to</a:t>
            </a:r>
            <a:br>
              <a:rPr lang="en-US" dirty="0">
                <a:sym typeface="Wingdings" panose="05000000000000000000" pitchFamily="2" charset="2"/>
              </a:rPr>
            </a:br>
            <a:r>
              <a:rPr lang="en-US" dirty="0">
                <a:sym typeface="Wingdings" panose="05000000000000000000" pitchFamily="2" charset="2"/>
              </a:rPr>
              <a:t>track boat</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cxnSpLocks/>
            <a:stCxn id="27" idx="4"/>
            <a:endCxn id="12" idx="0"/>
          </p:cNvCxnSpPr>
          <p:nvPr/>
        </p:nvCxnSpPr>
        <p:spPr>
          <a:xfrm rot="5400000">
            <a:off x="6064241" y="1908154"/>
            <a:ext cx="624827" cy="1493990"/>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1528" y="4160262"/>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559764" y="4457745"/>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3468" y="4721801"/>
            <a:ext cx="1146327" cy="20379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7747" y="4721801"/>
            <a:ext cx="1181931" cy="21012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945" y="4721801"/>
            <a:ext cx="1181931" cy="2101210"/>
          </a:xfrm>
          <a:prstGeom prst="rect">
            <a:avLst/>
          </a:prstGeom>
        </p:spPr>
      </p:pic>
    </p:spTree>
    <p:extLst>
      <p:ext uri="{BB962C8B-B14F-4D97-AF65-F5344CB8AC3E}">
        <p14:creationId xmlns:p14="http://schemas.microsoft.com/office/powerpoint/2010/main" val="42207711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7A1955-22A2-4BD3-95BF-C44AE0B1C9CE}"/>
              </a:ext>
            </a:extLst>
          </p:cNvPr>
          <p:cNvPicPr>
            <a:picLocks noChangeAspect="1"/>
          </p:cNvPicPr>
          <p:nvPr/>
        </p:nvPicPr>
        <p:blipFill>
          <a:blip r:embed="rId2"/>
          <a:stretch>
            <a:fillRect/>
          </a:stretch>
        </p:blipFill>
        <p:spPr>
          <a:xfrm>
            <a:off x="1122700" y="2962021"/>
            <a:ext cx="3204065" cy="1720791"/>
          </a:xfrm>
          <a:prstGeom prst="rect">
            <a:avLst/>
          </a:prstGeom>
        </p:spPr>
      </p:pic>
      <p:sp>
        <p:nvSpPr>
          <p:cNvPr id="2" name="Title 1">
            <a:extLst>
              <a:ext uri="{FF2B5EF4-FFF2-40B4-BE49-F238E27FC236}">
                <a16:creationId xmlns:a16="http://schemas.microsoft.com/office/drawing/2014/main" id="{2F38C991-A2D5-4B91-830E-FD5376758112}"/>
              </a:ext>
            </a:extLst>
          </p:cNvPr>
          <p:cNvSpPr>
            <a:spLocks noGrp="1"/>
          </p:cNvSpPr>
          <p:nvPr>
            <p:ph type="title"/>
          </p:nvPr>
        </p:nvSpPr>
        <p:spPr/>
        <p:txBody>
          <a:bodyPr/>
          <a:lstStyle/>
          <a:p>
            <a:r>
              <a:rPr lang="en-US" dirty="0"/>
              <a:t>Automated Pairing List Generation</a:t>
            </a:r>
          </a:p>
        </p:txBody>
      </p:sp>
      <p:pic>
        <p:nvPicPr>
          <p:cNvPr id="8" name="Picture 7">
            <a:extLst>
              <a:ext uri="{FF2B5EF4-FFF2-40B4-BE49-F238E27FC236}">
                <a16:creationId xmlns:a16="http://schemas.microsoft.com/office/drawing/2014/main" id="{5CDAF13E-A1FF-42F9-97B0-8C705F58D740}"/>
              </a:ext>
            </a:extLst>
          </p:cNvPr>
          <p:cNvPicPr>
            <a:picLocks noChangeAspect="1"/>
          </p:cNvPicPr>
          <p:nvPr/>
        </p:nvPicPr>
        <p:blipFill>
          <a:blip r:embed="rId3"/>
          <a:stretch>
            <a:fillRect/>
          </a:stretch>
        </p:blipFill>
        <p:spPr>
          <a:xfrm>
            <a:off x="324000" y="1325069"/>
            <a:ext cx="6667908" cy="1769627"/>
          </a:xfrm>
          <a:prstGeom prst="rect">
            <a:avLst/>
          </a:prstGeom>
        </p:spPr>
      </p:pic>
      <p:sp>
        <p:nvSpPr>
          <p:cNvPr id="5" name="Oval 4">
            <a:extLst>
              <a:ext uri="{FF2B5EF4-FFF2-40B4-BE49-F238E27FC236}">
                <a16:creationId xmlns:a16="http://schemas.microsoft.com/office/drawing/2014/main" id="{75F1DE02-5420-474B-A0C5-C7F86F8BCDB2}"/>
              </a:ext>
            </a:extLst>
          </p:cNvPr>
          <p:cNvSpPr/>
          <p:nvPr/>
        </p:nvSpPr>
        <p:spPr bwMode="gray">
          <a:xfrm>
            <a:off x="6574218" y="264754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9850C92D-95FC-4322-BB70-5BAB17969371}"/>
              </a:ext>
            </a:extLst>
          </p:cNvPr>
          <p:cNvSpPr txBox="1"/>
          <p:nvPr/>
        </p:nvSpPr>
        <p:spPr>
          <a:xfrm>
            <a:off x="6637633" y="2406402"/>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7" name="Curved Connector 8">
            <a:extLst>
              <a:ext uri="{FF2B5EF4-FFF2-40B4-BE49-F238E27FC236}">
                <a16:creationId xmlns:a16="http://schemas.microsoft.com/office/drawing/2014/main" id="{95941693-8E0F-4234-976F-053B890F4849}"/>
              </a:ext>
            </a:extLst>
          </p:cNvPr>
          <p:cNvCxnSpPr>
            <a:cxnSpLocks/>
            <a:endCxn id="9" idx="3"/>
          </p:cNvCxnSpPr>
          <p:nvPr/>
        </p:nvCxnSpPr>
        <p:spPr>
          <a:xfrm rot="10800000" flipV="1">
            <a:off x="4326766" y="2778095"/>
            <a:ext cx="2232707" cy="1044322"/>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2071F59-EC45-40C5-BF4D-84F08DD82B2B}"/>
              </a:ext>
            </a:extLst>
          </p:cNvPr>
          <p:cNvSpPr txBox="1"/>
          <p:nvPr/>
        </p:nvSpPr>
        <p:spPr>
          <a:xfrm>
            <a:off x="4581537" y="3094696"/>
            <a:ext cx="4180800" cy="318548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Filter for the leaderboard</a:t>
            </a:r>
          </a:p>
          <a:p>
            <a:pPr fontAlgn="base">
              <a:spcBef>
                <a:spcPct val="50000"/>
              </a:spcBef>
              <a:spcAft>
                <a:spcPct val="0"/>
              </a:spcAft>
              <a:buClr>
                <a:srgbClr val="F0AB00"/>
              </a:buClr>
              <a:buSzPct val="80000"/>
            </a:pPr>
            <a:r>
              <a:rPr lang="en-US" kern="0" dirty="0">
                <a:ea typeface="Arial Unicode MS" pitchFamily="34" charset="-128"/>
                <a:cs typeface="Arial Unicode MS" pitchFamily="34" charset="-128"/>
              </a:rPr>
              <a:t>Click the “Pairing lists” action icon (</a:t>
            </a:r>
            <a:r>
              <a:rPr lang="en-US" kern="0" dirty="0">
                <a:solidFill>
                  <a:srgbClr val="FF0000"/>
                </a:solidFill>
                <a:ea typeface="Arial Unicode MS" pitchFamily="34" charset="-128"/>
                <a:cs typeface="Arial Unicode MS" pitchFamily="34" charset="-128"/>
              </a:rPr>
              <a:t>1</a:t>
            </a:r>
            <a:r>
              <a:rPr lang="en-US" kern="0" dirty="0">
                <a:ea typeface="Arial Unicode MS" pitchFamily="34" charset="-128"/>
                <a:cs typeface="Arial Unicode MS" pitchFamily="34" charset="-128"/>
              </a:rPr>
              <a:t>)</a:t>
            </a:r>
          </a:p>
          <a:p>
            <a:pPr fontAlgn="base">
              <a:spcBef>
                <a:spcPct val="50000"/>
              </a:spcBef>
              <a:spcAft>
                <a:spcPct val="0"/>
              </a:spcAft>
              <a:buClr>
                <a:srgbClr val="F0AB00"/>
              </a:buClr>
              <a:buSzPct val="80000"/>
            </a:pPr>
            <a:r>
              <a:rPr lang="en-US" kern="0" dirty="0">
                <a:ea typeface="Arial Unicode MS" pitchFamily="34" charset="-128"/>
                <a:cs typeface="Arial Unicode MS" pitchFamily="34" charset="-128"/>
              </a:rPr>
              <a:t>Competitor number should be filled; if not, choose one manually</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Optionally, adjust the flight repeats number, reducing boat changes</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Generate pairing list by pressing OK (</a:t>
            </a:r>
            <a:r>
              <a:rPr lang="en-US" sz="1800" kern="0" dirty="0">
                <a:solidFill>
                  <a:srgbClr val="FF0000"/>
                </a:solidFill>
                <a:ea typeface="Arial Unicode MS" pitchFamily="34" charset="-128"/>
                <a:cs typeface="Arial Unicode MS" pitchFamily="34" charset="-128"/>
              </a:rPr>
              <a:t>2</a:t>
            </a:r>
            <a:r>
              <a:rPr lang="en-US" sz="1800" kern="0" dirty="0">
                <a:ea typeface="Arial Unicode MS" pitchFamily="34" charset="-128"/>
                <a:cs typeface="Arial Unicode MS" pitchFamily="34" charset="-128"/>
              </a:rPr>
              <a:t>)</a:t>
            </a: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“Insert into regatta” to assign competitors to races and boats (</a:t>
            </a:r>
            <a:r>
              <a:rPr lang="en-US" sz="1800" kern="0" dirty="0">
                <a:solidFill>
                  <a:srgbClr val="FF0000"/>
                </a:solidFill>
                <a:ea typeface="Arial Unicode MS" pitchFamily="34" charset="-128"/>
                <a:cs typeface="Arial Unicode MS" pitchFamily="34" charset="-128"/>
              </a:rPr>
              <a:t>3</a:t>
            </a:r>
            <a:r>
              <a:rPr lang="en-US" sz="1800" kern="0" dirty="0">
                <a:ea typeface="Arial Unicode MS" pitchFamily="34" charset="-128"/>
                <a:cs typeface="Arial Unicode MS" pitchFamily="34" charset="-128"/>
              </a:rPr>
              <a:t>)</a:t>
            </a:r>
          </a:p>
        </p:txBody>
      </p:sp>
      <p:pic>
        <p:nvPicPr>
          <p:cNvPr id="12" name="Picture 11">
            <a:extLst>
              <a:ext uri="{FF2B5EF4-FFF2-40B4-BE49-F238E27FC236}">
                <a16:creationId xmlns:a16="http://schemas.microsoft.com/office/drawing/2014/main" id="{87674EA6-1752-4F7F-8B39-5FCAD7B4950D}"/>
              </a:ext>
            </a:extLst>
          </p:cNvPr>
          <p:cNvPicPr>
            <a:picLocks noChangeAspect="1"/>
          </p:cNvPicPr>
          <p:nvPr/>
        </p:nvPicPr>
        <p:blipFill>
          <a:blip r:embed="rId4"/>
          <a:stretch>
            <a:fillRect/>
          </a:stretch>
        </p:blipFill>
        <p:spPr>
          <a:xfrm>
            <a:off x="407701" y="4731648"/>
            <a:ext cx="2915946" cy="1738936"/>
          </a:xfrm>
          <a:prstGeom prst="rect">
            <a:avLst/>
          </a:prstGeom>
        </p:spPr>
      </p:pic>
      <p:cxnSp>
        <p:nvCxnSpPr>
          <p:cNvPr id="14" name="Curved Connector 8">
            <a:extLst>
              <a:ext uri="{FF2B5EF4-FFF2-40B4-BE49-F238E27FC236}">
                <a16:creationId xmlns:a16="http://schemas.microsoft.com/office/drawing/2014/main" id="{6DCAA4CF-F8A4-4455-9404-2EB502AC7A88}"/>
              </a:ext>
            </a:extLst>
          </p:cNvPr>
          <p:cNvCxnSpPr>
            <a:cxnSpLocks/>
          </p:cNvCxnSpPr>
          <p:nvPr/>
        </p:nvCxnSpPr>
        <p:spPr>
          <a:xfrm rot="5400000">
            <a:off x="1053694" y="4646872"/>
            <a:ext cx="223696" cy="21603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B082F90-08CC-4C64-8FE9-1CF97964818A}"/>
              </a:ext>
            </a:extLst>
          </p:cNvPr>
          <p:cNvSpPr/>
          <p:nvPr/>
        </p:nvSpPr>
        <p:spPr bwMode="gray">
          <a:xfrm>
            <a:off x="612065" y="6237791"/>
            <a:ext cx="56472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TextBox 17">
            <a:extLst>
              <a:ext uri="{FF2B5EF4-FFF2-40B4-BE49-F238E27FC236}">
                <a16:creationId xmlns:a16="http://schemas.microsoft.com/office/drawing/2014/main" id="{7FA32E75-D5E3-4346-A568-D4BCD4144DEE}"/>
              </a:ext>
            </a:extLst>
          </p:cNvPr>
          <p:cNvSpPr txBox="1"/>
          <p:nvPr/>
        </p:nvSpPr>
        <p:spPr>
          <a:xfrm>
            <a:off x="848969" y="6018532"/>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9" name="Oval 18">
            <a:extLst>
              <a:ext uri="{FF2B5EF4-FFF2-40B4-BE49-F238E27FC236}">
                <a16:creationId xmlns:a16="http://schemas.microsoft.com/office/drawing/2014/main" id="{6F52F335-278F-418C-B102-46E6FE5C2FB6}"/>
              </a:ext>
            </a:extLst>
          </p:cNvPr>
          <p:cNvSpPr/>
          <p:nvPr/>
        </p:nvSpPr>
        <p:spPr bwMode="gray">
          <a:xfrm>
            <a:off x="1144803" y="4414061"/>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a:extLst>
              <a:ext uri="{FF2B5EF4-FFF2-40B4-BE49-F238E27FC236}">
                <a16:creationId xmlns:a16="http://schemas.microsoft.com/office/drawing/2014/main" id="{7362DBF1-C52D-4FB9-BCF2-DABC3A7FB512}"/>
              </a:ext>
            </a:extLst>
          </p:cNvPr>
          <p:cNvSpPr txBox="1"/>
          <p:nvPr/>
        </p:nvSpPr>
        <p:spPr>
          <a:xfrm>
            <a:off x="994202" y="4412205"/>
            <a:ext cx="126644"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3150747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sz="1600" dirty="0">
                <a:solidFill>
                  <a:schemeClr val="bg2">
                    <a:lumMod val="90000"/>
                  </a:schemeClr>
                </a:solidFill>
              </a:rPr>
              <a:t>Smartphone Tracking for Split-Fleet Regattas with per Race Boat Mappings</a:t>
            </a:r>
          </a:p>
          <a:p>
            <a:pPr lvl="2"/>
            <a:r>
              <a:rPr lang="en-US" dirty="0">
                <a:solidFill>
                  <a:schemeClr val="bg2">
                    <a:lumMod val="90000"/>
                  </a:schemeClr>
                </a:solidFill>
              </a:rPr>
              <a:t>Register Boats for a Regatta with Split-Fleet Racing</a:t>
            </a:r>
          </a:p>
          <a:p>
            <a:pPr lvl="2"/>
            <a:r>
              <a:rPr lang="en-US" dirty="0">
                <a:solidFill>
                  <a:schemeClr val="bg2">
                    <a:lumMod val="90000"/>
                  </a:schemeClr>
                </a:solidFill>
              </a:rPr>
              <a:t>Register Competitors with per Race Boat Assignments</a:t>
            </a:r>
          </a:p>
          <a:p>
            <a:pPr lvl="2"/>
            <a:r>
              <a:rPr lang="en-US" dirty="0">
                <a:solidFill>
                  <a:schemeClr val="bg2">
                    <a:lumMod val="90000"/>
                  </a:schemeClr>
                </a:solidFill>
              </a:rPr>
              <a:t>Map Competitors to Boats per Race</a:t>
            </a:r>
          </a:p>
          <a:p>
            <a:pPr lvl="2"/>
            <a:r>
              <a:rPr lang="en-US" dirty="0">
                <a:solidFill>
                  <a:schemeClr val="bg2">
                    <a:lumMod val="90000"/>
                  </a:schemeClr>
                </a:solidFill>
              </a:rPr>
              <a:t>Track Boats</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Apps (http://byc.sapsailing.com/apps)</a:t>
            </a:r>
          </a:p>
          <a:p>
            <a:pPr lvl="2"/>
            <a:r>
              <a:rPr lang="en-US" dirty="0"/>
              <a:t>User Management</a:t>
            </a:r>
          </a:p>
        </p:txBody>
      </p:sp>
    </p:spTree>
    <p:extLst>
      <p:ext uri="{BB962C8B-B14F-4D97-AF65-F5344CB8AC3E}">
        <p14:creationId xmlns:p14="http://schemas.microsoft.com/office/powerpoint/2010/main" val="39925574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r>
              <a:rPr lang="en-US" dirty="0" err="1"/>
              <a:t>axel.uhl@sap.com</a:t>
            </a:r>
            <a:endParaRPr lang="en-US" dirty="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Live Leaderboards</a:t>
            </a:r>
          </a:p>
          <a:p>
            <a:pPr lvl="1"/>
            <a:r>
              <a:rPr lang="en-US" dirty="0"/>
              <a:t>Based on Race Manager App at Race Finish</a:t>
            </a:r>
          </a:p>
          <a:p>
            <a:pPr lvl="1"/>
            <a:r>
              <a:rPr lang="en-US" dirty="0"/>
              <a:t>Live In-Race Ranking when Tracking in Place</a:t>
            </a:r>
          </a:p>
          <a:p>
            <a:pPr lvl="1"/>
            <a:r>
              <a:rPr lang="en-US" dirty="0"/>
              <a:t>Supporting Handicap Formulas (</a:t>
            </a:r>
            <a:r>
              <a:rPr lang="en-US" dirty="0" err="1"/>
              <a:t>ToT</a:t>
            </a:r>
            <a:r>
              <a:rPr lang="en-US" dirty="0"/>
              <a:t>, </a:t>
            </a:r>
            <a:r>
              <a:rPr lang="en-US" dirty="0" err="1"/>
              <a:t>ToD</a:t>
            </a:r>
            <a:r>
              <a:rPr lang="en-US" dirty="0"/>
              <a:t>)</a:t>
            </a:r>
          </a:p>
          <a:p>
            <a:r>
              <a:rPr lang="en-US" dirty="0"/>
              <a:t>Live Statistics</a:t>
            </a:r>
          </a:p>
          <a:p>
            <a:pPr lvl="1"/>
            <a:r>
              <a:rPr lang="en-US" dirty="0"/>
              <a:t>Ranks, Points (w/o Tracking), Gap, Speed, …</a:t>
            </a:r>
          </a:p>
        </p:txBody>
      </p:sp>
      <p:sp>
        <p:nvSpPr>
          <p:cNvPr id="2" name="Title 1"/>
          <p:cNvSpPr>
            <a:spLocks noGrp="1"/>
          </p:cNvSpPr>
          <p:nvPr>
            <p:ph type="title"/>
          </p:nvPr>
        </p:nvSpPr>
        <p:spPr/>
        <p:txBody>
          <a:bodyPr/>
          <a:lstStyle/>
          <a:p>
            <a:r>
              <a:rPr lang="en-US" dirty="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Leaderboard Content in Other Web Pages</a:t>
            </a:r>
          </a:p>
        </p:txBody>
      </p:sp>
      <p:sp>
        <p:nvSpPr>
          <p:cNvPr id="3" name="Text Placeholder 2"/>
          <p:cNvSpPr>
            <a:spLocks noGrp="1"/>
          </p:cNvSpPr>
          <p:nvPr>
            <p:ph type="body" sz="quarter" idx="10"/>
          </p:nvPr>
        </p:nvSpPr>
        <p:spPr>
          <a:xfrm>
            <a:off x="325287" y="1398976"/>
            <a:ext cx="8494713" cy="4391026"/>
          </a:xfrm>
        </p:spPr>
        <p:txBody>
          <a:bodyPr/>
          <a:lstStyle/>
          <a:p>
            <a:r>
              <a:rPr lang="en-US" dirty="0"/>
              <a:t>JSON </a:t>
            </a:r>
            <a:r>
              <a:rPr lang="en-US" dirty="0" err="1"/>
              <a:t>RESTlets</a:t>
            </a:r>
            <a:r>
              <a:rPr lang="en-US" dirty="0"/>
              <a:t> to feed the Live Regatta and Series Leaderboards</a:t>
            </a:r>
          </a:p>
          <a:p>
            <a:r>
              <a:rPr lang="en-US" dirty="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16</TotalTime>
  <Words>3230</Words>
  <Application>Microsoft Office PowerPoint</Application>
  <PresentationFormat>On-screen Show (4:3)</PresentationFormat>
  <Paragraphs>690</Paragraphs>
  <Slides>79</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Configure Source for Competitor Import</vt:lpstr>
      <vt:lpstr>Importing Competitors (1)</vt:lpstr>
      <vt:lpstr>Importing Competitors (2)</vt:lpstr>
      <vt:lpstr>Matching import candidates with existing competitors</vt:lpstr>
      <vt:lpstr>Entering Scores in Administration Console</vt:lpstr>
      <vt:lpstr>Questions?</vt:lpstr>
      <vt:lpstr>Agenda</vt:lpstr>
      <vt:lpstr>Android &amp; iOS Apps</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Adding Video Playback to a Race Replay 1/3</vt:lpstr>
      <vt:lpstr>Adding Video Playback to a Race Replay 2/3</vt:lpstr>
      <vt:lpstr>Adding Video Playback to a Race Replay 3/3</vt:lpstr>
      <vt:lpstr>Configuring Your Regatta</vt:lpstr>
      <vt:lpstr>Configuring Your Regatta – Options for Race Manager App</vt:lpstr>
      <vt:lpstr>Result Import from External Regatta Management System</vt:lpstr>
      <vt:lpstr>Importing Scores 1/2</vt:lpstr>
      <vt:lpstr>Importing Scores 2/2</vt:lpstr>
      <vt:lpstr>Editing Mark Positions</vt:lpstr>
      <vt:lpstr>Editing Mark Positions (2)</vt:lpstr>
      <vt:lpstr>Editing Mark Positions - Add new location fix for Mark</vt:lpstr>
      <vt:lpstr>Editing Mark Positions - Add new location fix for Mark (2)</vt:lpstr>
      <vt:lpstr>Editing Mark Positions- Edit existing location fix for Mark</vt:lpstr>
      <vt:lpstr>Questions?</vt:lpstr>
      <vt:lpstr>Agenda</vt:lpstr>
      <vt:lpstr>Android &amp; iOS Apps</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Defining a Series with multiple Fleets on Regatta creation</vt:lpstr>
      <vt:lpstr>Assigning Competitors to Fleet Races</vt:lpstr>
      <vt:lpstr>Agenda</vt:lpstr>
      <vt:lpstr>Register boats for a regatta with split-fleet racing</vt:lpstr>
      <vt:lpstr>Register Competitors with per race boat assignments</vt:lpstr>
      <vt:lpstr>Map competitors to boats per race</vt:lpstr>
      <vt:lpstr>Produce QR Codes to Bind Devices Used to Track Boats</vt:lpstr>
      <vt:lpstr>Automated Pairing List Generation</vt:lpstr>
      <vt:lpstr>Agenda</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661</cp:revision>
  <dcterms:created xsi:type="dcterms:W3CDTF">2013-03-18T12:38:06Z</dcterms:created>
  <dcterms:modified xsi:type="dcterms:W3CDTF">2018-06-28T15:05:39Z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